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31"/>
  </p:notesMasterIdLst>
  <p:sldIdLst>
    <p:sldId id="645" r:id="rId2"/>
    <p:sldId id="541" r:id="rId3"/>
    <p:sldId id="633" r:id="rId4"/>
    <p:sldId id="542" r:id="rId5"/>
    <p:sldId id="544" r:id="rId6"/>
    <p:sldId id="543" r:id="rId7"/>
    <p:sldId id="634" r:id="rId8"/>
    <p:sldId id="647" r:id="rId9"/>
    <p:sldId id="649" r:id="rId10"/>
    <p:sldId id="648" r:id="rId11"/>
    <p:sldId id="635" r:id="rId12"/>
    <p:sldId id="652" r:id="rId13"/>
    <p:sldId id="653" r:id="rId14"/>
    <p:sldId id="654" r:id="rId15"/>
    <p:sldId id="655" r:id="rId16"/>
    <p:sldId id="656" r:id="rId17"/>
    <p:sldId id="637" r:id="rId18"/>
    <p:sldId id="546" r:id="rId19"/>
    <p:sldId id="636" r:id="rId20"/>
    <p:sldId id="628" r:id="rId21"/>
    <p:sldId id="547" r:id="rId22"/>
    <p:sldId id="548" r:id="rId23"/>
    <p:sldId id="549" r:id="rId24"/>
    <p:sldId id="550" r:id="rId25"/>
    <p:sldId id="551" r:id="rId26"/>
    <p:sldId id="660" r:id="rId27"/>
    <p:sldId id="657" r:id="rId28"/>
    <p:sldId id="659" r:id="rId29"/>
    <p:sldId id="552" r:id="rId30"/>
  </p:sldIdLst>
  <p:sldSz cx="12192000" cy="6858000"/>
  <p:notesSz cx="6858000" cy="9144000"/>
  <p:embeddedFontLst>
    <p:embeddedFont>
      <p:font typeface="Calibri" panose="020F0502020204030204" pitchFamily="34" charset="0"/>
      <p:regular r:id="rId32"/>
      <p:bold r:id="rId33"/>
      <p:italic r:id="rId34"/>
      <p:boldItalic r:id="rId35"/>
    </p:embeddedFont>
    <p:embeddedFont>
      <p:font typeface="Cambria Math" panose="02040503050406030204" pitchFamily="18" charset="0"/>
      <p:regular r:id="rId3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CC"/>
    <a:srgbClr val="FF6600"/>
    <a:srgbClr val="FFFF00"/>
    <a:srgbClr val="FFCC00"/>
    <a:srgbClr val="FF99FF"/>
    <a:srgbClr val="92D050"/>
    <a:srgbClr val="FFCC66"/>
    <a:srgbClr val="CC0000"/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7657"/>
    <p:restoredTop sz="92952" autoAdjust="0"/>
  </p:normalViewPr>
  <p:slideViewPr>
    <p:cSldViewPr>
      <p:cViewPr>
        <p:scale>
          <a:sx n="90" d="100"/>
          <a:sy n="90" d="100"/>
        </p:scale>
        <p:origin x="152" y="7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9F7FD5-2840-4607-A4CD-0A8A66D9D61D}" type="datetimeFigureOut">
              <a:rPr lang="en-US" smtClean="0"/>
              <a:t>4/12/21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7E913D-325D-4B30-8E23-50203DB584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0059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7E913D-325D-4B30-8E23-50203DB584F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7056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7E913D-325D-4B30-8E23-50203DB584F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4004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7E913D-325D-4B30-8E23-50203DB584F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3733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05D8DCB-06E0-DB4B-A914-CADE4285D248}"/>
              </a:ext>
            </a:extLst>
          </p:cNvPr>
          <p:cNvSpPr/>
          <p:nvPr/>
        </p:nvSpPr>
        <p:spPr>
          <a:xfrm>
            <a:off x="0" y="-1"/>
            <a:ext cx="12192000" cy="6858001"/>
          </a:xfrm>
          <a:prstGeom prst="rect">
            <a:avLst/>
          </a:prstGeom>
          <a:gradFill flip="none" rotWithShape="1">
            <a:gsLst>
              <a:gs pos="100000">
                <a:schemeClr val="tx1">
                  <a:lumMod val="85000"/>
                  <a:lumOff val="15000"/>
                </a:schemeClr>
              </a:gs>
              <a:gs pos="0">
                <a:schemeClr val="tx1">
                  <a:lumMod val="65000"/>
                  <a:lumOff val="3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8A2421-D2CD-4522-A1BA-E4F59ED821B7}" type="datetime1">
              <a:rPr lang="en-US" smtClean="0"/>
              <a:t>4/12/21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3925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91928D-0C55-4D8D-9D16-4C05754E5356}" type="datetime1">
              <a:rPr lang="en-US" smtClean="0"/>
              <a:t>4/12/21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5523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CEDDD-253B-4C38-A621-35D8BA950C17}" type="datetime1">
              <a:rPr lang="en-US" smtClean="0"/>
              <a:t>4/12/21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3341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967E4-28CB-45C9-B82C-D6B22AD4F0EB}" type="datetime1">
              <a:rPr lang="en-US" smtClean="0"/>
              <a:t>4/12/21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0080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4C693-B405-44E1-A127-B7CE8B45C1E1}" type="datetime1">
              <a:rPr lang="en-US" smtClean="0"/>
              <a:t>4/12/21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3046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mall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A115C93-B2CE-D44F-83E3-23A7F22EA8D8}"/>
              </a:ext>
            </a:extLst>
          </p:cNvPr>
          <p:cNvSpPr/>
          <p:nvPr/>
        </p:nvSpPr>
        <p:spPr>
          <a:xfrm>
            <a:off x="0" y="-1"/>
            <a:ext cx="12192000" cy="731837"/>
          </a:xfrm>
          <a:prstGeom prst="rect">
            <a:avLst/>
          </a:prstGeom>
          <a:gradFill flip="none" rotWithShape="1">
            <a:gsLst>
              <a:gs pos="100000">
                <a:schemeClr val="tx1">
                  <a:lumMod val="85000"/>
                  <a:lumOff val="15000"/>
                </a:schemeClr>
              </a:gs>
              <a:gs pos="0">
                <a:schemeClr val="tx1">
                  <a:lumMod val="65000"/>
                  <a:lumOff val="3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-228600"/>
            <a:ext cx="10972800" cy="1143000"/>
          </a:xfrm>
        </p:spPr>
        <p:txBody>
          <a:bodyPr/>
          <a:lstStyle>
            <a:lvl1pPr>
              <a:defRPr b="0" i="0" spc="0">
                <a:solidFill>
                  <a:schemeClr val="bg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B28102-2E91-4DD7-8E8B-98B790A12701}" type="datetime1">
              <a:rPr lang="en-US" smtClean="0"/>
              <a:t>4/12/21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31880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A115C93-B2CE-D44F-83E3-23A7F22EA8D8}"/>
              </a:ext>
            </a:extLst>
          </p:cNvPr>
          <p:cNvSpPr/>
          <p:nvPr/>
        </p:nvSpPr>
        <p:spPr>
          <a:xfrm>
            <a:off x="0" y="-1"/>
            <a:ext cx="12192000" cy="1143001"/>
          </a:xfrm>
          <a:prstGeom prst="rect">
            <a:avLst/>
          </a:prstGeom>
          <a:gradFill flip="none" rotWithShape="1">
            <a:gsLst>
              <a:gs pos="100000">
                <a:schemeClr val="tx1">
                  <a:lumMod val="85000"/>
                  <a:lumOff val="15000"/>
                </a:schemeClr>
              </a:gs>
              <a:gs pos="0">
                <a:schemeClr val="tx1">
                  <a:lumMod val="65000"/>
                  <a:lumOff val="3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52400"/>
            <a:ext cx="10972800" cy="838200"/>
          </a:xfrm>
        </p:spPr>
        <p:txBody>
          <a:bodyPr/>
          <a:lstStyle>
            <a:lvl1pPr>
              <a:defRPr b="0" i="0" spc="0">
                <a:solidFill>
                  <a:schemeClr val="bg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0"/>
            <a:ext cx="10972800" cy="4525963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AF985-6D44-417A-9881-D208468CBA07}" type="datetime1">
              <a:rPr lang="en-US" smtClean="0"/>
              <a:t>4/12/21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2542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Warm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A59ABBA-0641-D142-A6E1-AAF21A858462}"/>
              </a:ext>
            </a:extLst>
          </p:cNvPr>
          <p:cNvSpPr/>
          <p:nvPr/>
        </p:nvSpPr>
        <p:spPr>
          <a:xfrm>
            <a:off x="0" y="-1"/>
            <a:ext cx="12192000" cy="1600201"/>
          </a:xfrm>
          <a:prstGeom prst="rect">
            <a:avLst/>
          </a:prstGeom>
          <a:gradFill flip="none" rotWithShape="1">
            <a:gsLst>
              <a:gs pos="100000">
                <a:schemeClr val="tx1">
                  <a:lumMod val="85000"/>
                  <a:lumOff val="15000"/>
                </a:schemeClr>
              </a:gs>
              <a:gs pos="0">
                <a:schemeClr val="tx1">
                  <a:lumMod val="65000"/>
                  <a:lumOff val="3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52400"/>
            <a:ext cx="10972800" cy="1217612"/>
          </a:xfrm>
        </p:spPr>
        <p:txBody>
          <a:bodyPr/>
          <a:lstStyle>
            <a:lvl1pPr>
              <a:defRPr b="0" i="0" spc="0">
                <a:solidFill>
                  <a:schemeClr val="bg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752601"/>
            <a:ext cx="10972800" cy="4373562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B28102-2E91-4DD7-8E8B-98B790A12701}" type="datetime1">
              <a:rPr lang="en-US" smtClean="0"/>
              <a:t>4/12/21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171579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04A86-E8D2-4E57-8D6D-61E2D175474B}" type="datetime1">
              <a:rPr lang="en-US" smtClean="0"/>
              <a:t>4/12/21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2246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FAB17AF-8C4C-5845-B7DE-A4AC7A53117E}"/>
              </a:ext>
            </a:extLst>
          </p:cNvPr>
          <p:cNvSpPr/>
          <p:nvPr/>
        </p:nvSpPr>
        <p:spPr>
          <a:xfrm>
            <a:off x="0" y="-1"/>
            <a:ext cx="12192000" cy="1600201"/>
          </a:xfrm>
          <a:prstGeom prst="rect">
            <a:avLst/>
          </a:prstGeom>
          <a:gradFill flip="none" rotWithShape="1">
            <a:gsLst>
              <a:gs pos="100000">
                <a:schemeClr val="tx1">
                  <a:lumMod val="85000"/>
                  <a:lumOff val="15000"/>
                </a:schemeClr>
              </a:gs>
              <a:gs pos="0">
                <a:schemeClr val="tx1">
                  <a:lumMod val="65000"/>
                  <a:lumOff val="3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solidFill>
                  <a:schemeClr val="bg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21DF3-1FB0-45DC-97EF-461960E13574}" type="datetime1">
              <a:rPr lang="en-US" smtClean="0"/>
              <a:t>4/12/21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0828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282CF36-B83D-CA4E-A297-1A51EA28471C}"/>
              </a:ext>
            </a:extLst>
          </p:cNvPr>
          <p:cNvSpPr/>
          <p:nvPr/>
        </p:nvSpPr>
        <p:spPr>
          <a:xfrm>
            <a:off x="0" y="-1"/>
            <a:ext cx="12192000" cy="1600201"/>
          </a:xfrm>
          <a:prstGeom prst="rect">
            <a:avLst/>
          </a:prstGeom>
          <a:gradFill flip="none" rotWithShape="1">
            <a:gsLst>
              <a:gs pos="100000">
                <a:schemeClr val="tx1">
                  <a:lumMod val="85000"/>
                  <a:lumOff val="15000"/>
                </a:schemeClr>
              </a:gs>
              <a:gs pos="0">
                <a:schemeClr val="tx1">
                  <a:lumMod val="65000"/>
                  <a:lumOff val="3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solidFill>
                  <a:schemeClr val="bg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2B088E-2809-46D8-B43F-738015D878CC}" type="datetime1">
              <a:rPr lang="en-US" smtClean="0"/>
              <a:t>4/12/21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5653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D2E7A9B-E4F1-7444-9561-2EEF0BD9300B}"/>
              </a:ext>
            </a:extLst>
          </p:cNvPr>
          <p:cNvSpPr/>
          <p:nvPr/>
        </p:nvSpPr>
        <p:spPr>
          <a:xfrm>
            <a:off x="0" y="-1"/>
            <a:ext cx="12192000" cy="1600201"/>
          </a:xfrm>
          <a:prstGeom prst="rect">
            <a:avLst/>
          </a:prstGeom>
          <a:gradFill flip="none" rotWithShape="1">
            <a:gsLst>
              <a:gs pos="100000">
                <a:schemeClr val="tx1">
                  <a:lumMod val="85000"/>
                  <a:lumOff val="15000"/>
                </a:schemeClr>
              </a:gs>
              <a:gs pos="0">
                <a:schemeClr val="tx1">
                  <a:lumMod val="65000"/>
                  <a:lumOff val="3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solidFill>
                  <a:schemeClr val="bg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8D42A-BC08-426E-9E11-483BA9D61AF6}" type="datetime1">
              <a:rPr lang="en-US" smtClean="0"/>
              <a:t>4/12/21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1144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maller Title n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D2E7A9B-E4F1-7444-9561-2EEF0BD9300B}"/>
              </a:ext>
            </a:extLst>
          </p:cNvPr>
          <p:cNvSpPr/>
          <p:nvPr/>
        </p:nvSpPr>
        <p:spPr>
          <a:xfrm>
            <a:off x="0" y="-1"/>
            <a:ext cx="12192000" cy="762001"/>
          </a:xfrm>
          <a:prstGeom prst="rect">
            <a:avLst/>
          </a:prstGeom>
          <a:gradFill flip="none" rotWithShape="1">
            <a:gsLst>
              <a:gs pos="100000">
                <a:schemeClr val="tx1">
                  <a:lumMod val="85000"/>
                  <a:lumOff val="15000"/>
                </a:schemeClr>
              </a:gs>
              <a:gs pos="0">
                <a:schemeClr val="tx1">
                  <a:lumMod val="65000"/>
                  <a:lumOff val="3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-228600"/>
            <a:ext cx="10972800" cy="1143000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B28102-2E91-4DD7-8E8B-98B790A12701}" type="datetime1">
              <a:rPr lang="en-US" smtClean="0"/>
              <a:t>4/12/21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437227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C786-44E1-4BD5-AD14-75F3EA166B5A}" type="datetime1">
              <a:rPr lang="en-US" smtClean="0"/>
              <a:t>4/12/21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1916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B28102-2E91-4DD7-8E8B-98B790A12701}" type="datetime1">
              <a:rPr lang="en-US" smtClean="0"/>
              <a:t>4/12/21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BADE50-950A-4D58-BFB2-FA2C6A8B38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9172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pap.org/redistricting/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redistricting.dls.virginia.gov/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redistricting.dls.virginia.gov/" TargetMode="External"/><Relationship Id="rId4" Type="http://schemas.openxmlformats.org/officeDocument/2006/relationships/hyperlink" Target="https://www.vpap.org/redistricting/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13" Type="http://schemas.openxmlformats.org/officeDocument/2006/relationships/image" Target="../media/image23.png"/><Relationship Id="rId18" Type="http://schemas.openxmlformats.org/officeDocument/2006/relationships/image" Target="../media/image106.png"/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12" Type="http://schemas.openxmlformats.org/officeDocument/2006/relationships/image" Target="../media/image100.png"/><Relationship Id="rId17" Type="http://schemas.openxmlformats.org/officeDocument/2006/relationships/image" Target="../media/image105.png"/><Relationship Id="rId2" Type="http://schemas.openxmlformats.org/officeDocument/2006/relationships/image" Target="../media/image90.png"/><Relationship Id="rId16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11" Type="http://schemas.openxmlformats.org/officeDocument/2006/relationships/image" Target="../media/image99.png"/><Relationship Id="rId5" Type="http://schemas.openxmlformats.org/officeDocument/2006/relationships/image" Target="../media/image93.png"/><Relationship Id="rId15" Type="http://schemas.openxmlformats.org/officeDocument/2006/relationships/image" Target="../media/image103.png"/><Relationship Id="rId10" Type="http://schemas.openxmlformats.org/officeDocument/2006/relationships/image" Target="../media/image98.png"/><Relationship Id="rId4" Type="http://schemas.openxmlformats.org/officeDocument/2006/relationships/image" Target="../media/image92.png"/><Relationship Id="rId9" Type="http://schemas.openxmlformats.org/officeDocument/2006/relationships/image" Target="../media/image97.png"/><Relationship Id="rId1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0.png"/><Relationship Id="rId13" Type="http://schemas.openxmlformats.org/officeDocument/2006/relationships/image" Target="../media/image1020.png"/><Relationship Id="rId18" Type="http://schemas.openxmlformats.org/officeDocument/2006/relationships/image" Target="../media/image1050.png"/><Relationship Id="rId3" Type="http://schemas.openxmlformats.org/officeDocument/2006/relationships/image" Target="../media/image109.png"/><Relationship Id="rId7" Type="http://schemas.openxmlformats.org/officeDocument/2006/relationships/image" Target="../media/image420.png"/><Relationship Id="rId12" Type="http://schemas.openxmlformats.org/officeDocument/2006/relationships/image" Target="../media/image470.png"/><Relationship Id="rId17" Type="http://schemas.openxmlformats.org/officeDocument/2006/relationships/image" Target="../media/image1040.png"/><Relationship Id="rId2" Type="http://schemas.openxmlformats.org/officeDocument/2006/relationships/image" Target="../media/image1000.png"/><Relationship Id="rId16" Type="http://schemas.openxmlformats.org/officeDocument/2006/relationships/image" Target="../media/image110.png"/><Relationship Id="rId20" Type="http://schemas.openxmlformats.org/officeDocument/2006/relationships/image" Target="../media/image112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10.png"/><Relationship Id="rId11" Type="http://schemas.openxmlformats.org/officeDocument/2006/relationships/image" Target="../media/image460.png"/><Relationship Id="rId5" Type="http://schemas.openxmlformats.org/officeDocument/2006/relationships/image" Target="../media/image400.png"/><Relationship Id="rId15" Type="http://schemas.openxmlformats.org/officeDocument/2006/relationships/image" Target="../media/image500.png"/><Relationship Id="rId10" Type="http://schemas.openxmlformats.org/officeDocument/2006/relationships/image" Target="../media/image450.png"/><Relationship Id="rId19" Type="http://schemas.openxmlformats.org/officeDocument/2006/relationships/image" Target="../media/image111.png"/><Relationship Id="rId4" Type="http://schemas.openxmlformats.org/officeDocument/2006/relationships/image" Target="../media/image390.png"/><Relationship Id="rId9" Type="http://schemas.openxmlformats.org/officeDocument/2006/relationships/image" Target="../media/image440.png"/><Relationship Id="rId14" Type="http://schemas.openxmlformats.org/officeDocument/2006/relationships/image" Target="../media/image49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5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3" Type="http://schemas.openxmlformats.org/officeDocument/2006/relationships/image" Target="../media/image113.png"/><Relationship Id="rId7" Type="http://schemas.openxmlformats.org/officeDocument/2006/relationships/image" Target="../media/image1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9.png"/><Relationship Id="rId5" Type="http://schemas.openxmlformats.org/officeDocument/2006/relationships/image" Target="../media/image117.png"/><Relationship Id="rId4" Type="http://schemas.openxmlformats.org/officeDocument/2006/relationships/image" Target="../media/image116.png"/><Relationship Id="rId9" Type="http://schemas.openxmlformats.org/officeDocument/2006/relationships/image" Target="../media/image11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hyperlink" Target="https://en.wikipedia.org/wiki/Pseudo-polynomial_time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6B6CE7-81B2-8049-9E87-758163BB5B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990600"/>
            <a:ext cx="10363200" cy="1470025"/>
          </a:xfrm>
        </p:spPr>
        <p:txBody>
          <a:bodyPr>
            <a:normAutofit fontScale="90000"/>
          </a:bodyPr>
          <a:lstStyle/>
          <a:p>
            <a:r>
              <a:rPr lang="en-US" sz="8000" dirty="0">
                <a:ln w="3175">
                  <a:solidFill>
                    <a:schemeClr val="bg1"/>
                  </a:solidFill>
                </a:ln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</a:rPr>
              <a:t>CS4102 Algorithms</a:t>
            </a:r>
            <a:br>
              <a:rPr lang="en-US" sz="8000" dirty="0"/>
            </a:b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Spring 2021 –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Floryan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and Horton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D58644-965A-D547-8284-0CF0702A78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8800" y="3187700"/>
            <a:ext cx="8534400" cy="2667000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Module 3, Day 6:  Last DP Algorithms and </a:t>
            </a:r>
          </a:p>
          <a:p>
            <a:pPr lvl="1" algn="l"/>
            <a:r>
              <a:rPr lang="en-US" dirty="0"/>
              <a:t>(1) Gerrymandering (not in the textbook)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482174-F7C5-3845-B17B-CDFA1796A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3312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A87D49-5567-A74D-9FA5-A0492398A1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b="1" dirty="0"/>
              <a:t>Political Reality and 2012 VA Congressional Redistricting</a:t>
            </a:r>
            <a:endParaRPr lang="en-US" sz="3600" dirty="0"/>
          </a:p>
        </p:txBody>
      </p:sp>
      <p:pic>
        <p:nvPicPr>
          <p:cNvPr id="6" name="Content Placeholder 5" descr="Map&#10;&#10;Description automatically generated">
            <a:extLst>
              <a:ext uri="{FF2B5EF4-FFF2-40B4-BE49-F238E27FC236}">
                <a16:creationId xmlns:a16="http://schemas.microsoft.com/office/drawing/2014/main" id="{ED1F4D43-F030-674D-BF7E-76CA95DEA4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933" y="1270329"/>
            <a:ext cx="10257467" cy="5349396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C9D3CE-863B-1547-892E-72CF6E5CD3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9498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Seriously?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295400"/>
            <a:ext cx="4724400" cy="4522694"/>
          </a:xfrm>
        </p:spPr>
        <p:txBody>
          <a:bodyPr/>
          <a:lstStyle/>
          <a:p>
            <a:r>
              <a:rPr lang="en-US" dirty="0"/>
              <a:t>Computers make it really effective!</a:t>
            </a:r>
          </a:p>
          <a:p>
            <a:pPr lvl="1"/>
            <a:r>
              <a:rPr lang="en-US" sz="2400" dirty="0"/>
              <a:t>Close-up on part of 3</a:t>
            </a:r>
            <a:r>
              <a:rPr lang="en-US" sz="2400" baseline="30000" dirty="0"/>
              <a:t>rd</a:t>
            </a:r>
            <a:r>
              <a:rPr lang="en-US" sz="2400" dirty="0"/>
              <a:t> District</a:t>
            </a:r>
          </a:p>
          <a:p>
            <a:pPr lvl="1"/>
            <a:r>
              <a:rPr lang="en-US" sz="2400" dirty="0"/>
              <a:t>This was 2013-2017;</a:t>
            </a:r>
            <a:br>
              <a:rPr lang="en-US" sz="2400" dirty="0"/>
            </a:br>
            <a:r>
              <a:rPr lang="en-US" sz="2400" dirty="0"/>
              <a:t>court ordered it changed</a:t>
            </a:r>
          </a:p>
          <a:p>
            <a:endParaRPr lang="en-US" sz="2800" dirty="0"/>
          </a:p>
          <a:p>
            <a:r>
              <a:rPr lang="en-US" sz="2800" dirty="0"/>
              <a:t>Virginia will do redistricting</a:t>
            </a:r>
            <a:br>
              <a:rPr lang="en-US" sz="2800" dirty="0"/>
            </a:br>
            <a:r>
              <a:rPr lang="en-US" sz="2800" dirty="0"/>
              <a:t>soon under a new system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11</a:t>
            </a:fld>
            <a:endParaRPr lang="en-US"/>
          </a:p>
        </p:txBody>
      </p:sp>
      <p:pic>
        <p:nvPicPr>
          <p:cNvPr id="6" name="Picture 2" descr="United States Congressional Districts in Virginia (metro highlight), since 2013.tif">
            <a:extLst>
              <a:ext uri="{FF2B5EF4-FFF2-40B4-BE49-F238E27FC236}">
                <a16:creationId xmlns:a16="http://schemas.microsoft.com/office/drawing/2014/main" id="{64A9700E-4C0D-DF41-90FA-802C1CAA22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20" b="6521"/>
          <a:stretch/>
        </p:blipFill>
        <p:spPr bwMode="auto">
          <a:xfrm>
            <a:off x="4799512" y="1480292"/>
            <a:ext cx="7407921" cy="4642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BDDA784-A0FD-AC4C-99F9-FCC913AA68D2}"/>
              </a:ext>
            </a:extLst>
          </p:cNvPr>
          <p:cNvSpPr txBox="1"/>
          <p:nvPr/>
        </p:nvSpPr>
        <p:spPr>
          <a:xfrm>
            <a:off x="237121" y="5521124"/>
            <a:ext cx="4191000" cy="1015663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/>
              <a:t>Learn More about VA redistricting: </a:t>
            </a:r>
            <a:br>
              <a:rPr lang="en-US" sz="2000" b="1" dirty="0"/>
            </a:br>
            <a:r>
              <a:rPr lang="en-US" sz="2000" b="1" dirty="0"/>
              <a:t>    </a:t>
            </a:r>
            <a:r>
              <a:rPr lang="en-US" sz="2000" dirty="0">
                <a:hlinkClick r:id="rId3"/>
              </a:rPr>
              <a:t>https://www.vpap.org/redistricting/</a:t>
            </a:r>
            <a:r>
              <a:rPr lang="en-US" sz="2000" dirty="0"/>
              <a:t> </a:t>
            </a:r>
            <a:br>
              <a:rPr lang="en-US" sz="2000" dirty="0"/>
            </a:br>
            <a:r>
              <a:rPr lang="en-US" sz="2000" dirty="0"/>
              <a:t>    </a:t>
            </a:r>
            <a:r>
              <a:rPr lang="en-US" sz="2000" dirty="0">
                <a:hlinkClick r:id="rId4"/>
              </a:rPr>
              <a:t>https://redistricting.dls.virginia.gov/</a:t>
            </a:r>
            <a:r>
              <a:rPr lang="en-US" sz="2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55819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438613-3B46-AD41-81F6-165F26F33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 State Senate District 25 (2020)</a:t>
            </a:r>
          </a:p>
        </p:txBody>
      </p:sp>
      <p:pic>
        <p:nvPicPr>
          <p:cNvPr id="6" name="Content Placeholder 5" descr="Map&#10;&#10;Description automatically generated">
            <a:extLst>
              <a:ext uri="{FF2B5EF4-FFF2-40B4-BE49-F238E27FC236}">
                <a16:creationId xmlns:a16="http://schemas.microsoft.com/office/drawing/2014/main" id="{50C4ECD2-73C8-A344-A602-36E29652B1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478834"/>
            <a:ext cx="7848600" cy="472343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0E9812-C465-4445-B25E-D308E20ACB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12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AD85A2-56A5-7648-B63B-1CD8730FC8E9}"/>
              </a:ext>
            </a:extLst>
          </p:cNvPr>
          <p:cNvSpPr txBox="1"/>
          <p:nvPr/>
        </p:nvSpPr>
        <p:spPr>
          <a:xfrm>
            <a:off x="9448800" y="1905000"/>
            <a:ext cx="25311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My house marked!</a:t>
            </a:r>
          </a:p>
        </p:txBody>
      </p:sp>
    </p:spTree>
    <p:extLst>
      <p:ext uri="{BB962C8B-B14F-4D97-AF65-F5344CB8AC3E}">
        <p14:creationId xmlns:p14="http://schemas.microsoft.com/office/powerpoint/2010/main" val="5229803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438613-3B46-AD41-81F6-165F26F33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 State Senate District 25 (2020)</a:t>
            </a:r>
          </a:p>
        </p:txBody>
      </p:sp>
      <p:pic>
        <p:nvPicPr>
          <p:cNvPr id="6" name="Content Placeholder 5" descr="Map&#10;&#10;Description automatically generated">
            <a:extLst>
              <a:ext uri="{FF2B5EF4-FFF2-40B4-BE49-F238E27FC236}">
                <a16:creationId xmlns:a16="http://schemas.microsoft.com/office/drawing/2014/main" id="{50C4ECD2-73C8-A344-A602-36E29652B1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746" y="1454508"/>
            <a:ext cx="4800274" cy="2888892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0E9812-C465-4445-B25E-D308E20ACB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13</a:t>
            </a:fld>
            <a:endParaRPr lang="en-US"/>
          </a:p>
        </p:txBody>
      </p:sp>
      <p:pic>
        <p:nvPicPr>
          <p:cNvPr id="5" name="Content Placeholder 5" descr="Map&#10;&#10;Description automatically generated">
            <a:extLst>
              <a:ext uri="{FF2B5EF4-FFF2-40B4-BE49-F238E27FC236}">
                <a16:creationId xmlns:a16="http://schemas.microsoft.com/office/drawing/2014/main" id="{3CEFE4B3-9FD6-AB48-B945-70BD894A09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0657" y="1489144"/>
            <a:ext cx="6233885" cy="4832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0240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438613-3B46-AD41-81F6-165F26F33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 State Senate District 25 (2020)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0E9812-C465-4445-B25E-D308E20ACB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14</a:t>
            </a:fld>
            <a:endParaRPr lang="en-US"/>
          </a:p>
        </p:txBody>
      </p:sp>
      <p:pic>
        <p:nvPicPr>
          <p:cNvPr id="5" name="Content Placeholder 5" descr="Map&#10;&#10;Description automatically generated">
            <a:extLst>
              <a:ext uri="{FF2B5EF4-FFF2-40B4-BE49-F238E27FC236}">
                <a16:creationId xmlns:a16="http://schemas.microsoft.com/office/drawing/2014/main" id="{3CEFE4B3-9FD6-AB48-B945-70BD894A09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508338"/>
            <a:ext cx="4836704" cy="3749462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98D8362-E495-514B-BB0B-0769A2E775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Content Placeholder 5" descr="Map&#10;&#10;Description automatically generated">
            <a:extLst>
              <a:ext uri="{FF2B5EF4-FFF2-40B4-BE49-F238E27FC236}">
                <a16:creationId xmlns:a16="http://schemas.microsoft.com/office/drawing/2014/main" id="{060B1410-4ECE-1741-8D42-A81CB25721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1230622"/>
            <a:ext cx="5985976" cy="547497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EFFD555-3AC7-584A-AD70-6440EA7E7E9D}"/>
              </a:ext>
            </a:extLst>
          </p:cNvPr>
          <p:cNvSpPr txBox="1"/>
          <p:nvPr/>
        </p:nvSpPr>
        <p:spPr>
          <a:xfrm>
            <a:off x="381000" y="5400218"/>
            <a:ext cx="4191000" cy="1015663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/>
              <a:t>Learn More about VA redistricting: </a:t>
            </a:r>
            <a:br>
              <a:rPr lang="en-US" sz="2000" b="1" dirty="0"/>
            </a:br>
            <a:r>
              <a:rPr lang="en-US" sz="2000" b="1" dirty="0"/>
              <a:t>    </a:t>
            </a:r>
            <a:r>
              <a:rPr lang="en-US" sz="2000" dirty="0">
                <a:hlinkClick r:id="rId4"/>
              </a:rPr>
              <a:t>https://www.vpap.org/redistricting/</a:t>
            </a:r>
            <a:r>
              <a:rPr lang="en-US" sz="2000" dirty="0"/>
              <a:t> </a:t>
            </a:r>
            <a:br>
              <a:rPr lang="en-US" sz="2000" dirty="0"/>
            </a:br>
            <a:r>
              <a:rPr lang="en-US" sz="2000" dirty="0"/>
              <a:t>    </a:t>
            </a:r>
            <a:r>
              <a:rPr lang="en-US" sz="2000" dirty="0">
                <a:hlinkClick r:id="rId5"/>
              </a:rPr>
              <a:t>https://redistricting.dls.virginia.gov/</a:t>
            </a:r>
            <a:r>
              <a:rPr lang="en-US" sz="2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338819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62455-43CC-7046-A8B2-1A37FB1D0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A80F07-DCF2-004E-837B-CE84F3C81B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F04D83-9B4B-C542-95DF-F7E59BA6B3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1164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Algorithm to Gerrymander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371600"/>
            <a:ext cx="11430000" cy="28194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States are broken into precincts</a:t>
            </a:r>
          </a:p>
          <a:p>
            <a:r>
              <a:rPr lang="en-US" dirty="0"/>
              <a:t>All precincts have the same size</a:t>
            </a:r>
          </a:p>
          <a:p>
            <a:r>
              <a:rPr lang="en-US" dirty="0"/>
              <a:t>We know the votes for 2 parties in each precinct</a:t>
            </a:r>
          </a:p>
          <a:p>
            <a:r>
              <a:rPr lang="en-US" dirty="0"/>
              <a:t>Group precincts into districts to maximize the number of districts won by my party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16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294820" y="4444763"/>
            <a:ext cx="2133600" cy="21336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286686" y="4444763"/>
            <a:ext cx="1066800" cy="106680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R:65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D:35</a:t>
            </a:r>
          </a:p>
        </p:txBody>
      </p:sp>
      <p:sp>
        <p:nvSpPr>
          <p:cNvPr id="7" name="Rectangle 6"/>
          <p:cNvSpPr/>
          <p:nvPr/>
        </p:nvSpPr>
        <p:spPr>
          <a:xfrm>
            <a:off x="3353486" y="4444763"/>
            <a:ext cx="1066800" cy="106680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R:45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D:55</a:t>
            </a:r>
          </a:p>
        </p:txBody>
      </p:sp>
      <p:sp>
        <p:nvSpPr>
          <p:cNvPr id="8" name="Rectangle 7"/>
          <p:cNvSpPr/>
          <p:nvPr/>
        </p:nvSpPr>
        <p:spPr>
          <a:xfrm>
            <a:off x="3353486" y="5511563"/>
            <a:ext cx="1066800" cy="106680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R:47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D:53</a:t>
            </a:r>
          </a:p>
        </p:txBody>
      </p:sp>
      <p:sp>
        <p:nvSpPr>
          <p:cNvPr id="9" name="Rectangle 8"/>
          <p:cNvSpPr/>
          <p:nvPr/>
        </p:nvSpPr>
        <p:spPr>
          <a:xfrm>
            <a:off x="2286686" y="5511563"/>
            <a:ext cx="1066800" cy="106680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R:60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D:40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210486" y="4054833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Overall: R:217 D:183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0F9B8E1-4EF1-4948-A6F3-ABDE70315E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28" r="21428"/>
          <a:stretch/>
        </p:blipFill>
        <p:spPr bwMode="auto">
          <a:xfrm>
            <a:off x="8965511" y="4517077"/>
            <a:ext cx="1219202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3F81779-7530-C342-9088-91344EACF1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689" r="23310"/>
          <a:stretch/>
        </p:blipFill>
        <p:spPr>
          <a:xfrm>
            <a:off x="6191248" y="4285735"/>
            <a:ext cx="1257301" cy="25146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5B25BC69-1926-C141-BDA9-791B988E9816}"/>
              </a:ext>
            </a:extLst>
          </p:cNvPr>
          <p:cNvSpPr txBox="1"/>
          <p:nvPr/>
        </p:nvSpPr>
        <p:spPr>
          <a:xfrm>
            <a:off x="7857158" y="5070901"/>
            <a:ext cx="69974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i="1" dirty="0"/>
              <a:t>vs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33900D6-38FC-C048-B35F-9F9C1F1FE139}"/>
              </a:ext>
            </a:extLst>
          </p:cNvPr>
          <p:cNvSpPr txBox="1"/>
          <p:nvPr/>
        </p:nvSpPr>
        <p:spPr>
          <a:xfrm>
            <a:off x="5410200" y="3898115"/>
            <a:ext cx="2978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The “Regular” Party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BA9A1F0-6150-8B46-8052-6D0FBC71640E}"/>
              </a:ext>
            </a:extLst>
          </p:cNvPr>
          <p:cNvSpPr txBox="1"/>
          <p:nvPr/>
        </p:nvSpPr>
        <p:spPr>
          <a:xfrm>
            <a:off x="8630615" y="3916403"/>
            <a:ext cx="22564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The “Diet” Party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71857DA-704B-654B-BC36-FF5DF8684DCF}"/>
              </a:ext>
            </a:extLst>
          </p:cNvPr>
          <p:cNvSpPr txBox="1"/>
          <p:nvPr/>
        </p:nvSpPr>
        <p:spPr>
          <a:xfrm>
            <a:off x="7154801" y="1332654"/>
            <a:ext cx="4840621" cy="40011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</a:rPr>
              <a:t>It’s really a bit more complicated than this…</a:t>
            </a:r>
          </a:p>
        </p:txBody>
      </p:sp>
      <p:sp>
        <p:nvSpPr>
          <p:cNvPr id="17" name="Left Brace 16">
            <a:extLst>
              <a:ext uri="{FF2B5EF4-FFF2-40B4-BE49-F238E27FC236}">
                <a16:creationId xmlns:a16="http://schemas.microsoft.com/office/drawing/2014/main" id="{6C36A21E-2517-AF42-B0BB-DEF5D11FA3EE}"/>
              </a:ext>
            </a:extLst>
          </p:cNvPr>
          <p:cNvSpPr/>
          <p:nvPr/>
        </p:nvSpPr>
        <p:spPr>
          <a:xfrm rot="6642303">
            <a:off x="7269285" y="-145573"/>
            <a:ext cx="660689" cy="4366881"/>
          </a:xfrm>
          <a:prstGeom prst="leftBrace">
            <a:avLst>
              <a:gd name="adj1" fmla="val 0"/>
              <a:gd name="adj2" fmla="val 49315"/>
            </a:avLst>
          </a:prstGeom>
          <a:ln w="508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AB0624F-2509-FC46-989A-F046629A875F}"/>
              </a:ext>
            </a:extLst>
          </p:cNvPr>
          <p:cNvSpPr txBox="1"/>
          <p:nvPr/>
        </p:nvSpPr>
        <p:spPr>
          <a:xfrm>
            <a:off x="150038" y="4474965"/>
            <a:ext cx="1940477" cy="1200329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Four precincts;</a:t>
            </a:r>
            <a:br>
              <a:rPr lang="en-US" b="1" dirty="0">
                <a:solidFill>
                  <a:srgbClr val="0070C0"/>
                </a:solidFill>
              </a:rPr>
            </a:br>
            <a:r>
              <a:rPr lang="en-US" b="1" dirty="0">
                <a:solidFill>
                  <a:srgbClr val="0070C0"/>
                </a:solidFill>
              </a:rPr>
              <a:t>100 votes in each;</a:t>
            </a:r>
            <a:br>
              <a:rPr lang="en-US" b="1" dirty="0">
                <a:solidFill>
                  <a:srgbClr val="0070C0"/>
                </a:solidFill>
              </a:rPr>
            </a:br>
            <a:r>
              <a:rPr lang="en-US" b="1" dirty="0">
                <a:solidFill>
                  <a:srgbClr val="0070C0"/>
                </a:solidFill>
              </a:rPr>
              <a:t>Group into 2 districts</a:t>
            </a:r>
          </a:p>
        </p:txBody>
      </p:sp>
    </p:spTree>
    <p:extLst>
      <p:ext uri="{BB962C8B-B14F-4D97-AF65-F5344CB8AC3E}">
        <p14:creationId xmlns:p14="http://schemas.microsoft.com/office/powerpoint/2010/main" val="4235455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/>
      <p:bldP spid="24" grpId="0"/>
      <p:bldP spid="14" grpId="0"/>
      <p:bldP spid="15" grpId="0"/>
      <p:bldP spid="11" grpId="0" animBg="1"/>
      <p:bldP spid="17" grpId="0" animBg="1"/>
      <p:bldP spid="1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it work?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371600"/>
            <a:ext cx="11430000" cy="28194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States are broken into precincts</a:t>
            </a:r>
          </a:p>
          <a:p>
            <a:r>
              <a:rPr lang="en-US" dirty="0"/>
              <a:t>All precincts have the same size</a:t>
            </a:r>
          </a:p>
          <a:p>
            <a:r>
              <a:rPr lang="en-US" dirty="0"/>
              <a:t>We know the votes for 2 parties in each precinct</a:t>
            </a:r>
          </a:p>
          <a:p>
            <a:r>
              <a:rPr lang="en-US" dirty="0"/>
              <a:t>Group precincts into districts to maximize the number of districts won by my party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896600" y="6356351"/>
            <a:ext cx="685800" cy="365125"/>
          </a:xfrm>
        </p:spPr>
        <p:txBody>
          <a:bodyPr/>
          <a:lstStyle/>
          <a:p>
            <a:fld id="{86BADE50-950A-4D58-BFB2-FA2C6A8B385D}" type="slidenum">
              <a:rPr lang="en-US" smtClean="0"/>
              <a:t>17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600200" y="4648200"/>
            <a:ext cx="2133600" cy="21336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600200" y="4648200"/>
            <a:ext cx="1066800" cy="106680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R:65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D:35</a:t>
            </a:r>
          </a:p>
        </p:txBody>
      </p:sp>
      <p:sp>
        <p:nvSpPr>
          <p:cNvPr id="7" name="Rectangle 6"/>
          <p:cNvSpPr/>
          <p:nvPr/>
        </p:nvSpPr>
        <p:spPr>
          <a:xfrm>
            <a:off x="2667000" y="4648200"/>
            <a:ext cx="1066800" cy="106680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R:45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D:55</a:t>
            </a:r>
          </a:p>
        </p:txBody>
      </p:sp>
      <p:sp>
        <p:nvSpPr>
          <p:cNvPr id="8" name="Rectangle 7"/>
          <p:cNvSpPr/>
          <p:nvPr/>
        </p:nvSpPr>
        <p:spPr>
          <a:xfrm>
            <a:off x="2667000" y="5715000"/>
            <a:ext cx="1066800" cy="1066800"/>
          </a:xfrm>
          <a:prstGeom prst="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R:47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D:53</a:t>
            </a:r>
          </a:p>
        </p:txBody>
      </p:sp>
      <p:sp>
        <p:nvSpPr>
          <p:cNvPr id="9" name="Rectangle 8"/>
          <p:cNvSpPr/>
          <p:nvPr/>
        </p:nvSpPr>
        <p:spPr>
          <a:xfrm>
            <a:off x="1600200" y="5715000"/>
            <a:ext cx="1066800" cy="106680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R:60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D:40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524000" y="4258270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Overall: R:217 D:183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572000" y="4648200"/>
            <a:ext cx="2133600" cy="21336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572000" y="4648200"/>
            <a:ext cx="1066800" cy="1066800"/>
          </a:xfrm>
          <a:prstGeom prst="rect">
            <a:avLst/>
          </a:prstGeom>
          <a:solidFill>
            <a:srgbClr val="FF33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R:65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D:35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638800" y="4648200"/>
            <a:ext cx="1066800" cy="106680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R:45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D:55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638800" y="5715000"/>
            <a:ext cx="1066800" cy="106680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R:47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D:53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572000" y="5715000"/>
            <a:ext cx="1066800" cy="1066800"/>
          </a:xfrm>
          <a:prstGeom prst="rect">
            <a:avLst/>
          </a:prstGeom>
          <a:solidFill>
            <a:srgbClr val="FF33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R:60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D:40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572000" y="4278868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33CC"/>
                </a:solidFill>
              </a:rPr>
              <a:t>R:125</a:t>
            </a:r>
            <a:r>
              <a:rPr lang="en-US" dirty="0"/>
              <a:t>              </a:t>
            </a:r>
            <a:r>
              <a:rPr lang="en-US" dirty="0">
                <a:solidFill>
                  <a:srgbClr val="00B050"/>
                </a:solidFill>
              </a:rPr>
              <a:t>R:92</a:t>
            </a:r>
          </a:p>
        </p:txBody>
      </p:sp>
      <p:sp>
        <p:nvSpPr>
          <p:cNvPr id="17" name="Rectangle 16"/>
          <p:cNvSpPr/>
          <p:nvPr/>
        </p:nvSpPr>
        <p:spPr>
          <a:xfrm>
            <a:off x="7467600" y="4648200"/>
            <a:ext cx="2133600" cy="21336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7467600" y="4648200"/>
            <a:ext cx="1066800" cy="1066800"/>
          </a:xfrm>
          <a:prstGeom prst="rect">
            <a:avLst/>
          </a:prstGeom>
          <a:solidFill>
            <a:srgbClr val="FF33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R:65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D:35</a:t>
            </a:r>
          </a:p>
        </p:txBody>
      </p:sp>
      <p:sp>
        <p:nvSpPr>
          <p:cNvPr id="19" name="Rectangle 18"/>
          <p:cNvSpPr/>
          <p:nvPr/>
        </p:nvSpPr>
        <p:spPr>
          <a:xfrm>
            <a:off x="8534400" y="4648200"/>
            <a:ext cx="1066800" cy="106680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R:45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D:55</a:t>
            </a:r>
          </a:p>
        </p:txBody>
      </p:sp>
      <p:sp>
        <p:nvSpPr>
          <p:cNvPr id="20" name="Rectangle 19"/>
          <p:cNvSpPr/>
          <p:nvPr/>
        </p:nvSpPr>
        <p:spPr>
          <a:xfrm>
            <a:off x="8534400" y="5715000"/>
            <a:ext cx="1066800" cy="1066800"/>
          </a:xfrm>
          <a:prstGeom prst="rect">
            <a:avLst/>
          </a:prstGeom>
          <a:solidFill>
            <a:srgbClr val="FF33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R:47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D:53</a:t>
            </a:r>
          </a:p>
        </p:txBody>
      </p:sp>
      <p:sp>
        <p:nvSpPr>
          <p:cNvPr id="21" name="Rectangle 20"/>
          <p:cNvSpPr/>
          <p:nvPr/>
        </p:nvSpPr>
        <p:spPr>
          <a:xfrm>
            <a:off x="7467600" y="5715000"/>
            <a:ext cx="1066800" cy="106680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R:60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D:40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467600" y="4278868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33CC"/>
                </a:solidFill>
              </a:rPr>
              <a:t>R:112</a:t>
            </a:r>
            <a:r>
              <a:rPr lang="en-US" dirty="0"/>
              <a:t>              </a:t>
            </a:r>
            <a:r>
              <a:rPr lang="en-US" dirty="0">
                <a:solidFill>
                  <a:srgbClr val="00B050"/>
                </a:solidFill>
              </a:rPr>
              <a:t>R:105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B0F0B12-3F01-D441-9859-CAF23091A127}"/>
              </a:ext>
            </a:extLst>
          </p:cNvPr>
          <p:cNvSpPr txBox="1"/>
          <p:nvPr/>
        </p:nvSpPr>
        <p:spPr>
          <a:xfrm>
            <a:off x="4091937" y="3862844"/>
            <a:ext cx="3093725" cy="40011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</a:rPr>
              <a:t>Each party gets one district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444A613-5895-3543-8ED9-2BE98BD6D4B4}"/>
              </a:ext>
            </a:extLst>
          </p:cNvPr>
          <p:cNvSpPr txBox="1"/>
          <p:nvPr/>
        </p:nvSpPr>
        <p:spPr>
          <a:xfrm>
            <a:off x="7467600" y="3858160"/>
            <a:ext cx="3648628" cy="40011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</a:rPr>
              <a:t>Regular Party gets both districts!</a:t>
            </a:r>
          </a:p>
        </p:txBody>
      </p:sp>
    </p:spTree>
    <p:extLst>
      <p:ext uri="{BB962C8B-B14F-4D97-AF65-F5344CB8AC3E}">
        <p14:creationId xmlns:p14="http://schemas.microsoft.com/office/powerpoint/2010/main" val="723285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5" grpId="0" animBg="1"/>
      <p:bldP spid="16" grpId="0"/>
      <p:bldP spid="17" grpId="0" animBg="1"/>
      <p:bldP spid="18" grpId="0" animBg="1"/>
      <p:bldP spid="19" grpId="0" animBg="1"/>
      <p:bldP spid="20" grpId="0" animBg="1"/>
      <p:bldP spid="21" grpId="0" animBg="1"/>
      <p:bldP spid="22" grpId="0"/>
      <p:bldP spid="23" grpId="0" animBg="1"/>
      <p:bldP spid="2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Gerrymandering Problem Statement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09600" y="1327151"/>
                <a:ext cx="10972800" cy="5029199"/>
              </a:xfrm>
            </p:spPr>
            <p:txBody>
              <a:bodyPr>
                <a:normAutofit fontScale="85000" lnSpcReduction="10000"/>
              </a:bodyPr>
              <a:lstStyle/>
              <a:p>
                <a:r>
                  <a:rPr lang="en-US" dirty="0"/>
                  <a:t>Given:</a:t>
                </a:r>
              </a:p>
              <a:p>
                <a:pPr lvl="1"/>
                <a:r>
                  <a:rPr lang="en-US" dirty="0"/>
                  <a:t>A list of precincts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𝑅</m:t>
                    </m:r>
                    <m:d>
                      <m:dPr>
                        <m:ctrlPr>
                          <a:rPr lang="en-US" i="1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, number of votes for “Regular Party”</a:t>
                </a:r>
              </a:p>
              <a:p>
                <a:pPr lvl="1"/>
                <a:r>
                  <a:rPr lang="en-US" dirty="0"/>
                  <a:t>Each precinct has exactly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𝑚</m:t>
                    </m:r>
                  </m:oMath>
                </a14:m>
                <a:r>
                  <a:rPr lang="en-US" dirty="0"/>
                  <a:t> voters   (So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total voters)</a:t>
                </a:r>
              </a:p>
              <a:p>
                <a:r>
                  <a:rPr lang="en-US" dirty="0"/>
                  <a:t>Output:</a:t>
                </a:r>
              </a:p>
              <a:p>
                <a:pPr lvl="1"/>
                <a:r>
                  <a:rPr lang="en-US" dirty="0"/>
                  <a:t>Two districts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FF33CC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33CC"/>
                            </a:solidFill>
                            <a:latin typeface="Cambria Math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33CC"/>
                            </a:solidFill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⊂{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}</m:t>
                    </m:r>
                  </m:oMath>
                </a14:m>
                <a:endParaRPr lang="en-US" dirty="0"/>
              </a:p>
              <a:p>
                <a:pPr lvl="1"/>
                <a:r>
                  <a:rPr lang="en-US" b="0" dirty="0"/>
                  <a:t>Where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FF33C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FF33CC"/>
                                </a:solidFill>
                                <a:latin typeface="Cambria Math"/>
                              </a:rPr>
                              <m:t>𝐷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FF33CC"/>
                                </a:solidFill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/>
                      </a:rPr>
                      <m:t>=|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|</m:t>
                    </m:r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So exactly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/>
                          </a:rPr>
                          <m:t>𝑚𝑛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/>
                  <a:t> votes per district</a:t>
                </a:r>
                <a:br>
                  <a:rPr lang="en-US" dirty="0"/>
                </a:br>
                <a:endParaRPr lang="en-US" dirty="0"/>
              </a:p>
              <a:p>
                <a:pPr lvl="1"/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𝑅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FF33C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FF33CC"/>
                                </a:solidFill>
                                <a:latin typeface="Cambria Math"/>
                              </a:rPr>
                              <m:t>𝐷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FF33CC"/>
                                </a:solidFill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/>
                      </a:rPr>
                      <m:t>&gt;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/>
                          </a:rPr>
                          <m:t>𝑚𝑛</m:t>
                        </m:r>
                      </m:num>
                      <m:den>
                        <m:r>
                          <a:rPr lang="en-US" i="1">
                            <a:latin typeface="Cambria Math"/>
                          </a:rPr>
                          <m:t>4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   </m:t>
                    </m:r>
                    <m:r>
                      <m:rPr>
                        <m:sty m:val="p"/>
                      </m:rPr>
                      <a:rPr lang="en-US" b="0" i="1" smtClean="0">
                        <a:latin typeface="Cambria Math" panose="02040503050406030204" pitchFamily="18" charset="0"/>
                      </a:rPr>
                      <m:t>and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   </m:t>
                    </m:r>
                    <m:r>
                      <a:rPr lang="en-US" b="0" i="1" smtClean="0">
                        <a:latin typeface="Cambria Math"/>
                      </a:rPr>
                      <m:t>𝑅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/>
                              </a:rPr>
                              <m:t>𝐷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B050"/>
                                </a:solidFill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/>
                      </a:rPr>
                      <m:t>&gt;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/>
                          </a:rPr>
                          <m:t>𝑚𝑛</m:t>
                        </m:r>
                      </m:num>
                      <m:den>
                        <m:r>
                          <a:rPr lang="en-US" b="0" i="1" smtClean="0">
                            <a:latin typeface="Cambria Math"/>
                          </a:rPr>
                          <m:t>4</m:t>
                        </m:r>
                      </m:den>
                    </m:f>
                  </m:oMath>
                </a14:m>
                <a:endParaRPr lang="en-US" dirty="0"/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𝑅</m:t>
                    </m:r>
                    <m:r>
                      <a:rPr lang="en-US" b="0" i="1" smtClean="0">
                        <a:latin typeface="Cambria Math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dirty="0"/>
                  <a:t> gives number of “Regular Party” voters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pPr lvl="2"/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𝑅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𝐷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0" smtClean="0">
                        <a:latin typeface="Cambria Math"/>
                      </a:rPr>
                      <m:t>&gt;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/>
                          </a:rPr>
                          <m:t>mn</m:t>
                        </m:r>
                      </m:num>
                      <m:den>
                        <m:r>
                          <a:rPr lang="en-US" b="0" i="0" smtClean="0">
                            <a:latin typeface="Cambria Math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dirty="0"/>
                  <a:t> means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 majority “Regular Party”</a:t>
                </a:r>
              </a:p>
              <a:p>
                <a:pPr lvl="1"/>
                <a:r>
                  <a:rPr lang="en-US" dirty="0"/>
                  <a:t>“</a:t>
                </a:r>
                <a:r>
                  <a:rPr lang="en-US" dirty="0">
                    <a:solidFill>
                      <a:schemeClr val="accent5">
                        <a:lumMod val="50000"/>
                      </a:schemeClr>
                    </a:solidFill>
                  </a:rPr>
                  <a:t>failure</a:t>
                </a:r>
                <a:r>
                  <a:rPr lang="en-US" dirty="0"/>
                  <a:t>” if no such solution is possible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1327151"/>
                <a:ext cx="10972800" cy="5029199"/>
              </a:xfrm>
              <a:blipFill>
                <a:blip r:embed="rId2"/>
                <a:stretch>
                  <a:fillRect l="-1040" t="-1259" b="-20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18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ular Callout 4">
                <a:extLst>
                  <a:ext uri="{FF2B5EF4-FFF2-40B4-BE49-F238E27FC236}">
                    <a16:creationId xmlns:a16="http://schemas.microsoft.com/office/drawing/2014/main" id="{920C949F-49BE-B848-A62E-37FBEC84AA61}"/>
                  </a:ext>
                </a:extLst>
              </p:cNvPr>
              <p:cNvSpPr/>
              <p:nvPr/>
            </p:nvSpPr>
            <p:spPr>
              <a:xfrm>
                <a:off x="8001000" y="5367331"/>
                <a:ext cx="3124200" cy="688979"/>
              </a:xfrm>
              <a:prstGeom prst="wedgeRectCallout">
                <a:avLst>
                  <a:gd name="adj1" fmla="val -66958"/>
                  <a:gd name="adj2" fmla="val -19831"/>
                </a:avLst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b="0" dirty="0"/>
                  <a:t>More than 50% of the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/>
                  <a:t> votes</a:t>
                </a:r>
              </a:p>
            </p:txBody>
          </p:sp>
        </mc:Choice>
        <mc:Fallback>
          <p:sp>
            <p:nvSpPr>
              <p:cNvPr id="5" name="Rectangular Callout 4">
                <a:extLst>
                  <a:ext uri="{FF2B5EF4-FFF2-40B4-BE49-F238E27FC236}">
                    <a16:creationId xmlns:a16="http://schemas.microsoft.com/office/drawing/2014/main" id="{920C949F-49BE-B848-A62E-37FBEC84AA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1000" y="5367331"/>
                <a:ext cx="3124200" cy="688979"/>
              </a:xfrm>
              <a:prstGeom prst="wedgeRectCallout">
                <a:avLst>
                  <a:gd name="adj1" fmla="val -66958"/>
                  <a:gd name="adj2" fmla="val -19831"/>
                </a:avLst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ular Callout 5">
            <a:extLst>
              <a:ext uri="{FF2B5EF4-FFF2-40B4-BE49-F238E27FC236}">
                <a16:creationId xmlns:a16="http://schemas.microsoft.com/office/drawing/2014/main" id="{1F1A9AAF-3332-9349-8E43-390E4066DED6}"/>
              </a:ext>
            </a:extLst>
          </p:cNvPr>
          <p:cNvSpPr/>
          <p:nvPr/>
        </p:nvSpPr>
        <p:spPr>
          <a:xfrm>
            <a:off x="7010400" y="3606800"/>
            <a:ext cx="3962400" cy="1219200"/>
          </a:xfrm>
          <a:prstGeom prst="wedgeRectCallout">
            <a:avLst>
              <a:gd name="adj1" fmla="val -68249"/>
              <a:gd name="adj2" fmla="val 32738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Valid Gerrymandering:</a:t>
            </a:r>
            <a:br>
              <a:rPr lang="en-US" sz="2800" dirty="0"/>
            </a:br>
            <a:r>
              <a:rPr lang="en-US" sz="2800" dirty="0"/>
              <a:t>Both districts go to Regular Party!</a:t>
            </a:r>
          </a:p>
        </p:txBody>
      </p:sp>
    </p:spTree>
    <p:extLst>
      <p:ext uri="{BB962C8B-B14F-4D97-AF65-F5344CB8AC3E}">
        <p14:creationId xmlns:p14="http://schemas.microsoft.com/office/powerpoint/2010/main" val="2748521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Programming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Requires </a:t>
            </a:r>
            <a:r>
              <a:rPr lang="en-US" dirty="0">
                <a:solidFill>
                  <a:srgbClr val="FF33CC"/>
                </a:solidFill>
              </a:rPr>
              <a:t>Optimal Substructure</a:t>
            </a:r>
          </a:p>
          <a:p>
            <a:pPr lvl="1"/>
            <a:r>
              <a:rPr lang="en-US" dirty="0"/>
              <a:t>Solution to larger problem contains the solutions to smaller ones</a:t>
            </a:r>
          </a:p>
          <a:p>
            <a:r>
              <a:rPr lang="en-US" dirty="0"/>
              <a:t>Idea: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Identify the recursive structure of the problem</a:t>
            </a:r>
          </a:p>
          <a:p>
            <a:pPr lvl="2"/>
            <a:r>
              <a:rPr lang="en-US" dirty="0"/>
              <a:t>What is the “last thing” done?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Save the solution to each subproblem in memory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Select a good order for solving subproblems</a:t>
            </a:r>
          </a:p>
          <a:p>
            <a:pPr lvl="2"/>
            <a:r>
              <a:rPr lang="en-US" dirty="0"/>
              <a:t>“Top Down”: Solve each recursively</a:t>
            </a:r>
          </a:p>
          <a:p>
            <a:pPr lvl="2"/>
            <a:r>
              <a:rPr lang="en-US" dirty="0"/>
              <a:t>“Bottom Up”: Iteratively solve smallest to largest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5596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Gerrymandering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0"/>
            <a:ext cx="6324600" cy="4525963"/>
          </a:xfrm>
        </p:spPr>
        <p:txBody>
          <a:bodyPr>
            <a:normAutofit/>
          </a:bodyPr>
          <a:lstStyle/>
          <a:p>
            <a:r>
              <a:rPr lang="en-US" dirty="0"/>
              <a:t>Manipulating electoral district boundaries to favor one political party over others</a:t>
            </a:r>
          </a:p>
          <a:p>
            <a:r>
              <a:rPr lang="en-US" dirty="0"/>
              <a:t>Coined in an 1812 Political cartoon</a:t>
            </a:r>
          </a:p>
          <a:p>
            <a:r>
              <a:rPr lang="en-US" dirty="0"/>
              <a:t>Governor </a:t>
            </a:r>
            <a:r>
              <a:rPr lang="en-US" b="1" dirty="0"/>
              <a:t>Elbridge Gerry </a:t>
            </a:r>
            <a:r>
              <a:rPr lang="en-US" dirty="0"/>
              <a:t>signed a bill that redistricted Massachusetts to benefit his Democratic-Republican Party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2</a:t>
            </a:fld>
            <a:endParaRPr lang="en-US"/>
          </a:p>
        </p:txBody>
      </p:sp>
      <p:pic>
        <p:nvPicPr>
          <p:cNvPr id="2050" name="Picture 2" descr="https://upload.wikimedia.org/wikipedia/commons/thumb/9/96/The_Gerry-Mander_Edit.png/800px-The_Gerry-Mander_Edi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200" y="1391185"/>
            <a:ext cx="4648200" cy="4868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9223664" y="5557756"/>
            <a:ext cx="1848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Gerrymander</a:t>
            </a:r>
          </a:p>
        </p:txBody>
      </p:sp>
    </p:spTree>
    <p:extLst>
      <p:ext uri="{BB962C8B-B14F-4D97-AF65-F5344CB8AC3E}">
        <p14:creationId xmlns:p14="http://schemas.microsoft.com/office/powerpoint/2010/main" val="5482445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E912178-9753-6442-B44C-886A12FD6F19}"/>
              </a:ext>
            </a:extLst>
          </p:cNvPr>
          <p:cNvSpPr/>
          <p:nvPr/>
        </p:nvSpPr>
        <p:spPr>
          <a:xfrm>
            <a:off x="1066800" y="3276600"/>
            <a:ext cx="7467600" cy="9144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Programming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Requires </a:t>
            </a:r>
            <a:r>
              <a:rPr lang="en-US" dirty="0">
                <a:solidFill>
                  <a:srgbClr val="FF33CC"/>
                </a:solidFill>
              </a:rPr>
              <a:t>Optimal Substructure</a:t>
            </a:r>
          </a:p>
          <a:p>
            <a:pPr lvl="1"/>
            <a:r>
              <a:rPr lang="en-US" dirty="0"/>
              <a:t>Solution to larger problem contains the solutions to smaller ones</a:t>
            </a:r>
          </a:p>
          <a:p>
            <a:r>
              <a:rPr lang="en-US" dirty="0"/>
              <a:t>Idea: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Identify the recursive structure of the problem</a:t>
            </a:r>
          </a:p>
          <a:p>
            <a:pPr lvl="2"/>
            <a:r>
              <a:rPr lang="en-US" dirty="0"/>
              <a:t>What is the “last thing” done?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Save the solution to each subproblem in memory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Select a good order for solving subproblems</a:t>
            </a:r>
          </a:p>
          <a:p>
            <a:pPr lvl="2"/>
            <a:r>
              <a:rPr lang="en-US" dirty="0"/>
              <a:t>“Top Down”: Solve each recursively</a:t>
            </a:r>
          </a:p>
          <a:p>
            <a:pPr lvl="2"/>
            <a:r>
              <a:rPr lang="en-US" dirty="0"/>
              <a:t>“Bottom Up”: Iteratively solve smallest to largest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612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Cloud 33">
            <a:extLst>
              <a:ext uri="{FF2B5EF4-FFF2-40B4-BE49-F238E27FC236}">
                <a16:creationId xmlns:a16="http://schemas.microsoft.com/office/drawing/2014/main" id="{16098865-6DE7-624D-BF7F-C5A88E6D09A4}"/>
              </a:ext>
            </a:extLst>
          </p:cNvPr>
          <p:cNvSpPr/>
          <p:nvPr/>
        </p:nvSpPr>
        <p:spPr>
          <a:xfrm>
            <a:off x="8562524" y="3871185"/>
            <a:ext cx="3581400" cy="2834484"/>
          </a:xfrm>
          <a:prstGeom prst="cloud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>
                <a:solidFill>
                  <a:schemeClr val="tx1"/>
                </a:solidFill>
              </a:rPr>
              <a:t>World Two</a:t>
            </a:r>
          </a:p>
        </p:txBody>
      </p:sp>
      <p:sp>
        <p:nvSpPr>
          <p:cNvPr id="3" name="Cloud 2">
            <a:extLst>
              <a:ext uri="{FF2B5EF4-FFF2-40B4-BE49-F238E27FC236}">
                <a16:creationId xmlns:a16="http://schemas.microsoft.com/office/drawing/2014/main" id="{BE66611D-3354-8E45-8268-C7D1E749B2AB}"/>
              </a:ext>
            </a:extLst>
          </p:cNvPr>
          <p:cNvSpPr/>
          <p:nvPr/>
        </p:nvSpPr>
        <p:spPr>
          <a:xfrm>
            <a:off x="8565385" y="755897"/>
            <a:ext cx="3581400" cy="2834484"/>
          </a:xfrm>
          <a:prstGeom prst="cloud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>
                <a:solidFill>
                  <a:schemeClr val="tx1"/>
                </a:solidFill>
              </a:rPr>
              <a:t>World One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Consider the last precinct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21</a:t>
            </a:fld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173627" y="2259383"/>
            <a:ext cx="2650277" cy="1288197"/>
          </a:xfrm>
          <a:prstGeom prst="roundRect">
            <a:avLst/>
          </a:prstGeom>
          <a:solidFill>
            <a:srgbClr val="FF33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92962" y="2259383"/>
                <a:ext cx="58426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𝐷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962" y="2259383"/>
                <a:ext cx="584263" cy="461665"/>
              </a:xfrm>
              <a:prstGeom prst="rect">
                <a:avLst/>
              </a:prstGeom>
              <a:blipFill>
                <a:blip r:embed="rId2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40059" y="2640383"/>
                <a:ext cx="1862369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bg1"/>
                        </a:solidFill>
                        <a:latin typeface="Cambria Math"/>
                      </a:rPr>
                      <m:t>𝑘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 precincts</a:t>
                </a:r>
              </a:p>
              <a:p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bg1"/>
                        </a:solidFill>
                        <a:latin typeface="Cambria Math"/>
                      </a:rPr>
                      <m:t>𝑥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 voters for R</a:t>
                </a: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059" y="2640383"/>
                <a:ext cx="1862369" cy="830997"/>
              </a:xfrm>
              <a:prstGeom prst="rect">
                <a:avLst/>
              </a:prstGeom>
              <a:blipFill>
                <a:blip r:embed="rId3"/>
                <a:stretch>
                  <a:fillRect l="-676" t="-4545" r="-3378"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ounded Rectangle 8"/>
          <p:cNvSpPr/>
          <p:nvPr/>
        </p:nvSpPr>
        <p:spPr>
          <a:xfrm>
            <a:off x="176853" y="3590381"/>
            <a:ext cx="2616708" cy="1288197"/>
          </a:xfrm>
          <a:prstGeom prst="round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196187" y="3590381"/>
                <a:ext cx="59138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𝐷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187" y="3590381"/>
                <a:ext cx="591380" cy="461665"/>
              </a:xfrm>
              <a:prstGeom prst="rect">
                <a:avLst/>
              </a:prstGeom>
              <a:blipFill>
                <a:blip r:embed="rId4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143285" y="3964178"/>
                <a:ext cx="2650277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bg1"/>
                        </a:solidFill>
                        <a:latin typeface="Cambria Math"/>
                      </a:rPr>
                      <m:t>𝑛</m:t>
                    </m:r>
                    <m:r>
                      <a:rPr lang="en-US" sz="2400" i="1" smtClean="0">
                        <a:solidFill>
                          <a:schemeClr val="bg1"/>
                        </a:solidFill>
                        <a:latin typeface="Cambria Math"/>
                      </a:rPr>
                      <m:t>−</m:t>
                    </m:r>
                    <m:r>
                      <a:rPr lang="en-US" sz="2400" i="1" smtClean="0">
                        <a:solidFill>
                          <a:schemeClr val="bg1"/>
                        </a:solidFill>
                        <a:latin typeface="Cambria Math"/>
                      </a:rPr>
                      <m:t>𝑘</m:t>
                    </m:r>
                    <m:r>
                      <a:rPr lang="en-US" sz="2400" i="1" smtClean="0">
                        <a:solidFill>
                          <a:schemeClr val="bg1"/>
                        </a:solidFill>
                        <a:latin typeface="Cambria Math"/>
                      </a:rPr>
                      <m:t>−1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 precincts</a:t>
                </a:r>
              </a:p>
              <a:p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bg1"/>
                        </a:solidFill>
                        <a:latin typeface="Cambria Math"/>
                      </a:rPr>
                      <m:t>𝑦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 voters for R</a:t>
                </a: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285" y="3964178"/>
                <a:ext cx="2650277" cy="830997"/>
              </a:xfrm>
              <a:prstGeom prst="rect">
                <a:avLst/>
              </a:prstGeom>
              <a:blipFill>
                <a:blip r:embed="rId5"/>
                <a:stretch>
                  <a:fillRect t="-4545" r="-2381"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/>
          <p:cNvSpPr/>
          <p:nvPr/>
        </p:nvSpPr>
        <p:spPr>
          <a:xfrm>
            <a:off x="3259877" y="3139284"/>
            <a:ext cx="685800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3336078" y="3211020"/>
                <a:ext cx="57560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𝑝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6078" y="3211020"/>
                <a:ext cx="575607" cy="461665"/>
              </a:xfrm>
              <a:prstGeom prst="rect">
                <a:avLst/>
              </a:prstGeom>
              <a:blipFill>
                <a:blip r:embed="rId6"/>
                <a:stretch>
                  <a:fillRect b="-8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ounded Rectangle 13"/>
          <p:cNvSpPr/>
          <p:nvPr/>
        </p:nvSpPr>
        <p:spPr>
          <a:xfrm>
            <a:off x="5181600" y="1462885"/>
            <a:ext cx="2998416" cy="1288197"/>
          </a:xfrm>
          <a:prstGeom prst="roundRect">
            <a:avLst/>
          </a:prstGeom>
          <a:solidFill>
            <a:srgbClr val="FF33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5200936" y="1462885"/>
                <a:ext cx="58426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𝐷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0936" y="1462885"/>
                <a:ext cx="584263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5148032" y="1843885"/>
                <a:ext cx="3031984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bg1"/>
                        </a:solidFill>
                        <a:latin typeface="Cambria Math"/>
                      </a:rPr>
                      <m:t>𝑘</m:t>
                    </m:r>
                    <m:r>
                      <a:rPr lang="en-US" sz="2400" i="1" smtClean="0">
                        <a:solidFill>
                          <a:schemeClr val="bg1"/>
                        </a:solidFill>
                        <a:latin typeface="Cambria Math"/>
                      </a:rPr>
                      <m:t>+1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 precincts</a:t>
                </a:r>
              </a:p>
              <a:p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bg1"/>
                        </a:solidFill>
                        <a:latin typeface="Cambria Math"/>
                      </a:rPr>
                      <m:t>𝑥</m:t>
                    </m:r>
                    <m:r>
                      <a:rPr lang="en-US" sz="2400" i="1">
                        <a:solidFill>
                          <a:schemeClr val="bg1"/>
                        </a:solidFill>
                        <a:latin typeface="Cambria Math"/>
                      </a:rPr>
                      <m:t>+</m:t>
                    </m:r>
                    <m:r>
                      <a:rPr lang="en-US" sz="2400" i="1">
                        <a:solidFill>
                          <a:schemeClr val="bg1"/>
                        </a:solidFill>
                        <a:latin typeface="Cambria Math"/>
                      </a:rPr>
                      <m:t>𝑅</m:t>
                    </m:r>
                    <m:r>
                      <a:rPr lang="en-US" sz="2400" i="1">
                        <a:solidFill>
                          <a:schemeClr val="bg1"/>
                        </a:solidFill>
                        <a:latin typeface="Cambria Math"/>
                      </a:rPr>
                      <m:t>(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𝑛</m:t>
                        </m:r>
                      </m:sub>
                    </m:sSub>
                    <m:r>
                      <a:rPr lang="en-US" sz="2400" i="1">
                        <a:solidFill>
                          <a:schemeClr val="bg1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 voters for R</a:t>
                </a: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8032" y="1843885"/>
                <a:ext cx="3031984" cy="830997"/>
              </a:xfrm>
              <a:prstGeom prst="rect">
                <a:avLst/>
              </a:prstGeom>
              <a:blipFill>
                <a:blip r:embed="rId8"/>
                <a:stretch>
                  <a:fillRect l="-417" t="-2985" r="-1250" b="-134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ounded Rectangle 16"/>
          <p:cNvSpPr/>
          <p:nvPr/>
        </p:nvSpPr>
        <p:spPr>
          <a:xfrm>
            <a:off x="5180893" y="4213287"/>
            <a:ext cx="2998416" cy="1288197"/>
          </a:xfrm>
          <a:prstGeom prst="round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5200228" y="4213287"/>
                <a:ext cx="59138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𝐷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0228" y="4213287"/>
                <a:ext cx="591380" cy="461665"/>
              </a:xfrm>
              <a:prstGeom prst="rect">
                <a:avLst/>
              </a:prstGeom>
              <a:blipFill>
                <a:blip r:embed="rId4"/>
                <a:stretch>
                  <a:fillRect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5147326" y="4594287"/>
                <a:ext cx="3015505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bg1"/>
                        </a:solidFill>
                        <a:latin typeface="Cambria Math"/>
                      </a:rPr>
                      <m:t>𝑛</m:t>
                    </m:r>
                    <m:r>
                      <a:rPr lang="en-US" sz="2400" i="1" smtClean="0">
                        <a:solidFill>
                          <a:schemeClr val="bg1"/>
                        </a:solidFill>
                        <a:latin typeface="Cambria Math"/>
                      </a:rPr>
                      <m:t>−</m:t>
                    </m:r>
                    <m:r>
                      <a:rPr lang="en-US" sz="2400" i="1" smtClean="0">
                        <a:solidFill>
                          <a:schemeClr val="bg1"/>
                        </a:solidFill>
                        <a:latin typeface="Cambria Math"/>
                      </a:rPr>
                      <m:t>𝑘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 precincts</a:t>
                </a:r>
              </a:p>
              <a:p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bg1"/>
                        </a:solidFill>
                        <a:latin typeface="Cambria Math"/>
                      </a:rPr>
                      <m:t>𝑦</m:t>
                    </m:r>
                    <m:r>
                      <a:rPr lang="en-US" sz="2400" i="1">
                        <a:solidFill>
                          <a:schemeClr val="bg1"/>
                        </a:solidFill>
                        <a:latin typeface="Cambria Math"/>
                      </a:rPr>
                      <m:t>+</m:t>
                    </m:r>
                    <m:r>
                      <a:rPr lang="en-US" sz="2400" i="1">
                        <a:solidFill>
                          <a:schemeClr val="bg1"/>
                        </a:solidFill>
                        <a:latin typeface="Cambria Math"/>
                      </a:rPr>
                      <m:t>𝑅</m:t>
                    </m:r>
                    <m:r>
                      <a:rPr lang="en-US" sz="2400" i="1">
                        <a:solidFill>
                          <a:schemeClr val="bg1"/>
                        </a:solidFill>
                        <a:latin typeface="Cambria Math"/>
                      </a:rPr>
                      <m:t>(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𝑛</m:t>
                        </m:r>
                      </m:sub>
                    </m:sSub>
                    <m:r>
                      <a:rPr lang="en-US" sz="2400" i="1">
                        <a:solidFill>
                          <a:schemeClr val="bg1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 voters for R</a:t>
                </a: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7326" y="4594287"/>
                <a:ext cx="3015505" cy="830997"/>
              </a:xfrm>
              <a:prstGeom prst="rect">
                <a:avLst/>
              </a:prstGeom>
              <a:blipFill>
                <a:blip r:embed="rId9"/>
                <a:stretch>
                  <a:fillRect t="-3030" r="-2092"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/>
          <p:cNvCxnSpPr>
            <a:stCxn id="12" idx="0"/>
            <a:endCxn id="16" idx="1"/>
          </p:cNvCxnSpPr>
          <p:nvPr/>
        </p:nvCxnSpPr>
        <p:spPr>
          <a:xfrm flipV="1">
            <a:off x="3602778" y="2259384"/>
            <a:ext cx="1545255" cy="879901"/>
          </a:xfrm>
          <a:prstGeom prst="straightConnector1">
            <a:avLst/>
          </a:prstGeom>
          <a:ln w="76200">
            <a:solidFill>
              <a:srgbClr val="FF33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2" idx="2"/>
            <a:endCxn id="19" idx="1"/>
          </p:cNvCxnSpPr>
          <p:nvPr/>
        </p:nvCxnSpPr>
        <p:spPr>
          <a:xfrm>
            <a:off x="3602777" y="3825085"/>
            <a:ext cx="1544548" cy="1184701"/>
          </a:xfrm>
          <a:prstGeom prst="straightConnector1">
            <a:avLst/>
          </a:prstGeom>
          <a:ln w="762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3107477" y="2072485"/>
                <a:ext cx="1887448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If we assign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400" dirty="0"/>
                  <a:t>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𝐷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7477" y="2072485"/>
                <a:ext cx="1887448" cy="830997"/>
              </a:xfrm>
              <a:prstGeom prst="rect">
                <a:avLst/>
              </a:prstGeom>
              <a:blipFill>
                <a:blip r:embed="rId10"/>
                <a:stretch>
                  <a:fillRect l="-4698" t="-4478" b="-134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3001953" y="4441888"/>
                <a:ext cx="1887448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If we assign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400" dirty="0"/>
                  <a:t>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𝐷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1953" y="4441888"/>
                <a:ext cx="1887448" cy="830997"/>
              </a:xfrm>
              <a:prstGeom prst="rect">
                <a:avLst/>
              </a:prstGeom>
              <a:blipFill>
                <a:blip r:embed="rId11"/>
                <a:stretch>
                  <a:fillRect l="-4667" t="-4545"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315894" y="1094940"/>
                <a:ext cx="2385497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:r>
                  <a:rPr lang="en-US" sz="2000" dirty="0"/>
                  <a:t>After assigning the first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/>
                      </a:rPr>
                      <m:t>𝑛</m:t>
                    </m:r>
                    <m:r>
                      <a:rPr lang="en-US" sz="2000" i="1">
                        <a:latin typeface="Cambria Math"/>
                      </a:rPr>
                      <m:t>−1</m:t>
                    </m:r>
                  </m:oMath>
                </a14:m>
                <a:r>
                  <a:rPr lang="en-US" sz="2000" dirty="0"/>
                  <a:t> precincts</a:t>
                </a:r>
                <a:br>
                  <a:rPr lang="en-US" sz="2000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894" y="1094940"/>
                <a:ext cx="2385497" cy="1015663"/>
              </a:xfrm>
              <a:prstGeom prst="rect">
                <a:avLst/>
              </a:prstGeom>
              <a:blipFill>
                <a:blip r:embed="rId12"/>
                <a:stretch>
                  <a:fillRect l="-2646" t="-2469" b="-24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/>
              <p:cNvSpPr txBox="1"/>
              <p:nvPr/>
            </p:nvSpPr>
            <p:spPr>
              <a:xfrm>
                <a:off x="5462329" y="2751082"/>
                <a:ext cx="3940424" cy="1220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Valid gerrymandering if: </a:t>
                </a:r>
              </a:p>
              <a:p>
                <a14:m>
                  <m:oMath xmlns:m="http://schemas.openxmlformats.org/officeDocument/2006/math">
                    <m:r>
                      <a:rPr lang="en-US" sz="2000" i="1">
                        <a:latin typeface="Cambria Math"/>
                      </a:rPr>
                      <m:t>𝑘</m:t>
                    </m:r>
                    <m:r>
                      <a:rPr lang="en-US" sz="2000" i="1">
                        <a:latin typeface="Cambria Math"/>
                      </a:rPr>
                      <m:t>+1=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/>
                          </a:rPr>
                          <m:t>𝑛</m:t>
                        </m:r>
                      </m:num>
                      <m:den>
                        <m:r>
                          <a:rPr lang="en-US" sz="2000" i="1">
                            <a:latin typeface="Cambria Math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000" dirty="0"/>
                  <a:t> </a:t>
                </a:r>
              </a:p>
              <a:p>
                <a:r>
                  <a:rPr lang="en-US" sz="2000" dirty="0"/>
                  <a:t>both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/>
                      </a:rPr>
                      <m:t>𝑥</m:t>
                    </m:r>
                    <m:r>
                      <a:rPr lang="en-US" sz="2000" i="1" dirty="0">
                        <a:latin typeface="Cambria Math"/>
                      </a:rPr>
                      <m:t>+</m:t>
                    </m:r>
                    <m:r>
                      <a:rPr lang="en-US" sz="2000" i="1" dirty="0">
                        <a:latin typeface="Cambria Math"/>
                      </a:rPr>
                      <m:t>𝑅</m:t>
                    </m:r>
                    <m:d>
                      <m:d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dirty="0">
                                <a:latin typeface="Cambria Math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000" i="1" dirty="0">
                                <a:latin typeface="Cambria Math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sz="2000" i="1" dirty="0" smtClean="0">
                        <a:latin typeface="Cambria Math"/>
                      </a:rPr>
                      <m:t>,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 dirty="0">
                        <a:latin typeface="Cambria Math"/>
                      </a:rPr>
                      <m:t>𝑦</m:t>
                    </m:r>
                    <m:r>
                      <a:rPr lang="en-US" sz="2000" i="1" dirty="0">
                        <a:latin typeface="Cambria Math"/>
                      </a:rPr>
                      <m:t>&gt;</m:t>
                    </m:r>
                    <m:f>
                      <m:f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dirty="0">
                            <a:latin typeface="Cambria Math"/>
                          </a:rPr>
                          <m:t>𝑚𝑛</m:t>
                        </m:r>
                      </m:num>
                      <m:den>
                        <m:r>
                          <a:rPr lang="en-US" sz="2000" i="1" dirty="0">
                            <a:latin typeface="Cambria Math"/>
                          </a:rPr>
                          <m:t>4</m:t>
                        </m:r>
                      </m:den>
                    </m:f>
                  </m:oMath>
                </a14:m>
                <a:endParaRPr lang="en-US" sz="2000" dirty="0"/>
              </a:p>
            </p:txBody>
          </p:sp>
        </mc:Choice>
        <mc:Fallback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62329" y="2751082"/>
                <a:ext cx="3940424" cy="1220591"/>
              </a:xfrm>
              <a:prstGeom prst="rect">
                <a:avLst/>
              </a:prstGeom>
              <a:blipFill>
                <a:blip r:embed="rId13"/>
                <a:stretch>
                  <a:fillRect l="-1608" t="-2062" b="-30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/>
              <p:cNvSpPr txBox="1"/>
              <p:nvPr/>
            </p:nvSpPr>
            <p:spPr>
              <a:xfrm>
                <a:off x="5493257" y="5501485"/>
                <a:ext cx="4138096" cy="1220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Valid gerrymandering if:</a:t>
                </a:r>
              </a:p>
              <a:p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>
                        <a:latin typeface="Cambria Math"/>
                      </a:rPr>
                      <m:t>n</m:t>
                    </m:r>
                    <m:r>
                      <a:rPr lang="en-US" sz="2000">
                        <a:latin typeface="Cambria Math"/>
                      </a:rPr>
                      <m:t>−</m:t>
                    </m:r>
                    <m:r>
                      <a:rPr lang="en-US" sz="2000" i="1">
                        <a:latin typeface="Cambria Math"/>
                      </a:rPr>
                      <m:t>𝑘</m:t>
                    </m:r>
                    <m:r>
                      <a:rPr lang="en-US" sz="200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/>
                          </a:rPr>
                          <m:t>𝑛</m:t>
                        </m:r>
                      </m:num>
                      <m:den>
                        <m:r>
                          <a:rPr lang="en-US" sz="2000" i="1">
                            <a:latin typeface="Cambria Math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000" dirty="0"/>
                  <a:t> </a:t>
                </a:r>
              </a:p>
              <a:p>
                <a:r>
                  <a:rPr lang="en-US" sz="2000" dirty="0"/>
                  <a:t> both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/>
                      </a:rPr>
                      <m:t>𝑥</m:t>
                    </m:r>
                    <m:r>
                      <a:rPr lang="en-US" sz="2000" i="1" dirty="0">
                        <a:latin typeface="Cambria Math"/>
                      </a:rPr>
                      <m:t>,  </m:t>
                    </m:r>
                    <m:r>
                      <a:rPr lang="en-US" sz="2000" i="1" dirty="0">
                        <a:latin typeface="Cambria Math"/>
                      </a:rPr>
                      <m:t>𝑦</m:t>
                    </m:r>
                    <m:r>
                      <a:rPr lang="en-US" sz="2000" i="1" dirty="0">
                        <a:latin typeface="Cambria Math"/>
                      </a:rPr>
                      <m:t>+</m:t>
                    </m:r>
                    <m:r>
                      <a:rPr lang="en-US" sz="2000" i="1" dirty="0">
                        <a:latin typeface="Cambria Math"/>
                      </a:rPr>
                      <m:t>𝑅</m:t>
                    </m:r>
                    <m:d>
                      <m:d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 dirty="0">
                                <a:latin typeface="Cambria Math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000" i="1" dirty="0">
                                <a:latin typeface="Cambria Math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sz="2000" i="1" dirty="0">
                        <a:latin typeface="Cambria Math"/>
                      </a:rPr>
                      <m:t>&gt;</m:t>
                    </m:r>
                    <m:f>
                      <m:f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dirty="0">
                            <a:latin typeface="Cambria Math"/>
                          </a:rPr>
                          <m:t>𝑚𝑛</m:t>
                        </m:r>
                      </m:num>
                      <m:den>
                        <m:r>
                          <a:rPr lang="en-US" sz="2000" i="1" dirty="0">
                            <a:latin typeface="Cambria Math"/>
                          </a:rPr>
                          <m:t>4</m:t>
                        </m:r>
                      </m:den>
                    </m:f>
                  </m:oMath>
                </a14:m>
                <a:endParaRPr lang="en-US" sz="2000" dirty="0"/>
              </a:p>
            </p:txBody>
          </p:sp>
        </mc:Choice>
        <mc:Fallback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3257" y="5501485"/>
                <a:ext cx="4138096" cy="1220591"/>
              </a:xfrm>
              <a:prstGeom prst="rect">
                <a:avLst/>
              </a:prstGeom>
              <a:blipFill>
                <a:blip r:embed="rId14"/>
                <a:stretch>
                  <a:fillRect l="-1529" t="-2041" b="-20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ounded Rectangle 29">
                <a:extLst>
                  <a:ext uri="{FF2B5EF4-FFF2-40B4-BE49-F238E27FC236}">
                    <a16:creationId xmlns:a16="http://schemas.microsoft.com/office/drawing/2014/main" id="{81852370-20BF-5649-BC3F-907EBB6AACFA}"/>
                  </a:ext>
                </a:extLst>
              </p:cNvPr>
              <p:cNvSpPr/>
              <p:nvPr/>
            </p:nvSpPr>
            <p:spPr>
              <a:xfrm>
                <a:off x="9142129" y="1221271"/>
                <a:ext cx="2440271" cy="885610"/>
              </a:xfrm>
              <a:prstGeom prst="roundRect">
                <a:avLst/>
              </a:prstGeom>
              <a:solidFill>
                <a:srgbClr val="FF33CC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𝐷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𝑘</m:t>
                      </m:r>
                      <m:r>
                        <a:rPr lang="en-US" i="1">
                          <a:latin typeface="Cambria Math"/>
                        </a:rPr>
                        <m:t>+1</m:t>
                      </m:r>
                      <m:r>
                        <m:rPr>
                          <m:nor/>
                        </m:rPr>
                        <a:rPr lang="en-US" dirty="0"/>
                        <m:t> </m:t>
                      </m:r>
                      <m:r>
                        <m:rPr>
                          <m:nor/>
                        </m:rPr>
                        <a:rPr lang="en-US" dirty="0"/>
                        <m:t>precincts</m:t>
                      </m:r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𝑥</m:t>
                      </m:r>
                      <m:r>
                        <a:rPr lang="en-US" i="1">
                          <a:latin typeface="Cambria Math"/>
                        </a:rPr>
                        <m:t>+</m:t>
                      </m:r>
                      <m:r>
                        <a:rPr lang="en-US" i="1">
                          <a:latin typeface="Cambria Math"/>
                        </a:rPr>
                        <m:t>𝑅</m:t>
                      </m:r>
                      <m:r>
                        <a:rPr lang="en-US" i="1">
                          <a:latin typeface="Cambria Math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𝑛</m:t>
                          </m:r>
                        </m:sub>
                      </m:sSub>
                      <m:r>
                        <a:rPr lang="en-US" i="1">
                          <a:latin typeface="Cambria Math"/>
                        </a:rPr>
                        <m:t>)</m:t>
                      </m:r>
                      <m:r>
                        <m:rPr>
                          <m:nor/>
                        </m:rPr>
                        <a:rPr lang="en-US" dirty="0"/>
                        <m:t> </m:t>
                      </m:r>
                      <m:r>
                        <m:rPr>
                          <m:nor/>
                        </m:rPr>
                        <a:rPr lang="en-US" dirty="0"/>
                        <m:t>voters</m:t>
                      </m:r>
                      <m:r>
                        <m:rPr>
                          <m:nor/>
                        </m:rPr>
                        <a:rPr lang="en-US" dirty="0"/>
                        <m:t> </m:t>
                      </m:r>
                      <m:r>
                        <m:rPr>
                          <m:nor/>
                        </m:rPr>
                        <a:rPr lang="en-US" dirty="0"/>
                        <m:t>for</m:t>
                      </m:r>
                      <m:r>
                        <m:rPr>
                          <m:nor/>
                        </m:rPr>
                        <a:rPr lang="en-US" dirty="0"/>
                        <m:t> </m:t>
                      </m:r>
                      <m:r>
                        <m:rPr>
                          <m:nor/>
                        </m:rPr>
                        <a:rPr lang="en-US" dirty="0"/>
                        <m:t>R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Rounded Rectangle 29">
                <a:extLst>
                  <a:ext uri="{FF2B5EF4-FFF2-40B4-BE49-F238E27FC236}">
                    <a16:creationId xmlns:a16="http://schemas.microsoft.com/office/drawing/2014/main" id="{81852370-20BF-5649-BC3F-907EBB6AAC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2129" y="1221271"/>
                <a:ext cx="2440271" cy="885610"/>
              </a:xfrm>
              <a:prstGeom prst="roundRect">
                <a:avLst/>
              </a:prstGeom>
              <a:blipFill>
                <a:blip r:embed="rId15"/>
                <a:stretch>
                  <a:fillRect b="-6849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ounded Rectangle 30">
                <a:extLst>
                  <a:ext uri="{FF2B5EF4-FFF2-40B4-BE49-F238E27FC236}">
                    <a16:creationId xmlns:a16="http://schemas.microsoft.com/office/drawing/2014/main" id="{DD2EF2A4-9C13-234A-B952-C3E08ED30003}"/>
                  </a:ext>
                </a:extLst>
              </p:cNvPr>
              <p:cNvSpPr/>
              <p:nvPr/>
            </p:nvSpPr>
            <p:spPr>
              <a:xfrm>
                <a:off x="9135951" y="4175541"/>
                <a:ext cx="2440271" cy="880665"/>
              </a:xfrm>
              <a:prstGeom prst="roundRect">
                <a:avLst/>
              </a:prstGeom>
              <a:solidFill>
                <a:srgbClr val="FF33CC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𝐷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1</m:t>
                          </m:r>
                        </m:sub>
                      </m:sSub>
                    </m:oMath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𝑘</m:t>
                      </m:r>
                      <m:r>
                        <m:rPr>
                          <m:nor/>
                        </m:rPr>
                        <a:rPr lang="en-US" dirty="0"/>
                        <m:t> </m:t>
                      </m:r>
                      <m:r>
                        <m:rPr>
                          <m:nor/>
                        </m:rPr>
                        <a:rPr lang="en-US" dirty="0"/>
                        <m:t>precincts</m:t>
                      </m:r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dirty="0"/>
                        <m:t>voters</m:t>
                      </m:r>
                      <m:r>
                        <m:rPr>
                          <m:nor/>
                        </m:rPr>
                        <a:rPr lang="en-US" dirty="0"/>
                        <m:t> </m:t>
                      </m:r>
                      <m:r>
                        <m:rPr>
                          <m:nor/>
                        </m:rPr>
                        <a:rPr lang="en-US" dirty="0"/>
                        <m:t>for</m:t>
                      </m:r>
                      <m:r>
                        <m:rPr>
                          <m:nor/>
                        </m:rPr>
                        <a:rPr lang="en-US" dirty="0"/>
                        <m:t> </m:t>
                      </m:r>
                      <m:r>
                        <m:rPr>
                          <m:nor/>
                        </m:rPr>
                        <a:rPr lang="en-US" dirty="0"/>
                        <m:t>R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Rounded Rectangle 30">
                <a:extLst>
                  <a:ext uri="{FF2B5EF4-FFF2-40B4-BE49-F238E27FC236}">
                    <a16:creationId xmlns:a16="http://schemas.microsoft.com/office/drawing/2014/main" id="{DD2EF2A4-9C13-234A-B952-C3E08ED300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5951" y="4175541"/>
                <a:ext cx="2440271" cy="880665"/>
              </a:xfrm>
              <a:prstGeom prst="roundRect">
                <a:avLst/>
              </a:prstGeom>
              <a:blipFill>
                <a:blip r:embed="rId16"/>
                <a:stretch>
                  <a:fillRect b="-833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ounded Rectangle 31">
                <a:extLst>
                  <a:ext uri="{FF2B5EF4-FFF2-40B4-BE49-F238E27FC236}">
                    <a16:creationId xmlns:a16="http://schemas.microsoft.com/office/drawing/2014/main" id="{1C2AEF26-A1A1-0342-90BE-3BEDA8518020}"/>
                  </a:ext>
                </a:extLst>
              </p:cNvPr>
              <p:cNvSpPr/>
              <p:nvPr/>
            </p:nvSpPr>
            <p:spPr>
              <a:xfrm>
                <a:off x="9135951" y="2234549"/>
                <a:ext cx="2440271" cy="880665"/>
              </a:xfrm>
              <a:prstGeom prst="roundRect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−1</m:t>
                      </m:r>
                      <m:r>
                        <m:rPr>
                          <m:nor/>
                        </m:rPr>
                        <a:rPr lang="en-US" dirty="0"/>
                        <m:t> </m:t>
                      </m:r>
                      <m:r>
                        <m:rPr>
                          <m:nor/>
                        </m:rPr>
                        <a:rPr lang="en-US" dirty="0"/>
                        <m:t>precincts</m:t>
                      </m:r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dirty="0"/>
                        <m:t>voters</m:t>
                      </m:r>
                      <m:r>
                        <m:rPr>
                          <m:nor/>
                        </m:rPr>
                        <a:rPr lang="en-US" dirty="0"/>
                        <m:t> </m:t>
                      </m:r>
                      <m:r>
                        <m:rPr>
                          <m:nor/>
                        </m:rPr>
                        <a:rPr lang="en-US" dirty="0"/>
                        <m:t>for</m:t>
                      </m:r>
                      <m:r>
                        <m:rPr>
                          <m:nor/>
                        </m:rPr>
                        <a:rPr lang="en-US" dirty="0"/>
                        <m:t> </m:t>
                      </m:r>
                      <m:r>
                        <m:rPr>
                          <m:nor/>
                        </m:rPr>
                        <a:rPr lang="en-US" dirty="0"/>
                        <m:t>R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Rounded Rectangle 31">
                <a:extLst>
                  <a:ext uri="{FF2B5EF4-FFF2-40B4-BE49-F238E27FC236}">
                    <a16:creationId xmlns:a16="http://schemas.microsoft.com/office/drawing/2014/main" id="{1C2AEF26-A1A1-0342-90BE-3BEDA85180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5951" y="2234549"/>
                <a:ext cx="2440271" cy="880665"/>
              </a:xfrm>
              <a:prstGeom prst="roundRect">
                <a:avLst/>
              </a:prstGeom>
              <a:blipFill>
                <a:blip r:embed="rId17"/>
                <a:stretch>
                  <a:fillRect b="-833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ounded Rectangle 32">
                <a:extLst>
                  <a:ext uri="{FF2B5EF4-FFF2-40B4-BE49-F238E27FC236}">
                    <a16:creationId xmlns:a16="http://schemas.microsoft.com/office/drawing/2014/main" id="{0FA1B23A-216C-1246-A863-8AEF18B99723}"/>
                  </a:ext>
                </a:extLst>
              </p:cNvPr>
              <p:cNvSpPr/>
              <p:nvPr/>
            </p:nvSpPr>
            <p:spPr>
              <a:xfrm>
                <a:off x="9135950" y="5196396"/>
                <a:ext cx="2440271" cy="880665"/>
              </a:xfrm>
              <a:prstGeom prst="roundRect">
                <a:avLst/>
              </a:prstGeom>
              <a:solidFill>
                <a:srgbClr val="00B05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dirty="0"/>
                        <m:t>precincts</m:t>
                      </m:r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 </m:t>
                      </m:r>
                      <m:r>
                        <m:rPr>
                          <m:nor/>
                        </m:rPr>
                        <a:rPr lang="en-US" dirty="0"/>
                        <m:t>voters</m:t>
                      </m:r>
                      <m:r>
                        <m:rPr>
                          <m:nor/>
                        </m:rPr>
                        <a:rPr lang="en-US" dirty="0"/>
                        <m:t> </m:t>
                      </m:r>
                      <m:r>
                        <m:rPr>
                          <m:nor/>
                        </m:rPr>
                        <a:rPr lang="en-US" dirty="0"/>
                        <m:t>for</m:t>
                      </m:r>
                      <m:r>
                        <m:rPr>
                          <m:nor/>
                        </m:rPr>
                        <a:rPr lang="en-US" dirty="0"/>
                        <m:t> </m:t>
                      </m:r>
                      <m:r>
                        <m:rPr>
                          <m:nor/>
                        </m:rPr>
                        <a:rPr lang="en-US" dirty="0"/>
                        <m:t>R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Rounded Rectangle 32">
                <a:extLst>
                  <a:ext uri="{FF2B5EF4-FFF2-40B4-BE49-F238E27FC236}">
                    <a16:creationId xmlns:a16="http://schemas.microsoft.com/office/drawing/2014/main" id="{0FA1B23A-216C-1246-A863-8AEF18B997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5950" y="5196396"/>
                <a:ext cx="2440271" cy="880665"/>
              </a:xfrm>
              <a:prstGeom prst="roundRect">
                <a:avLst/>
              </a:prstGeom>
              <a:blipFill>
                <a:blip r:embed="rId18"/>
                <a:stretch>
                  <a:fillRect b="-6944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80958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" grpId="0" animBg="1"/>
      <p:bldP spid="14" grpId="0" animBg="1"/>
      <p:bldP spid="15" grpId="0"/>
      <p:bldP spid="16" grpId="0"/>
      <p:bldP spid="17" grpId="0" animBg="1"/>
      <p:bldP spid="18" grpId="0"/>
      <p:bldP spid="19" grpId="0"/>
      <p:bldP spid="25" grpId="0"/>
      <p:bldP spid="26" grpId="0"/>
      <p:bldP spid="28" grpId="0"/>
      <p:bldP spid="29" grpId="0"/>
      <p:bldP spid="30" grpId="0" animBg="1"/>
      <p:bldP spid="31" grpId="0" animBg="1"/>
      <p:bldP spid="32" grpId="0" animBg="1"/>
      <p:bldP spid="3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Define Recursive Structure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409700" y="1677950"/>
                <a:ext cx="3276600" cy="762000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𝑆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𝑗</m:t>
                        </m:r>
                        <m:r>
                          <a:rPr lang="en-US" b="0" i="1" smtClean="0">
                            <a:latin typeface="Cambria Math"/>
                          </a:rPr>
                          <m:t>,</m:t>
                        </m:r>
                        <m:r>
                          <a:rPr lang="en-US" b="0" i="1" smtClean="0">
                            <a:latin typeface="Cambria Math"/>
                          </a:rPr>
                          <m:t>𝑘</m:t>
                        </m:r>
                        <m:r>
                          <a:rPr lang="en-US" b="0" i="1" smtClean="0">
                            <a:latin typeface="Cambria Math"/>
                          </a:rPr>
                          <m:t>,</m:t>
                        </m:r>
                        <m:r>
                          <a:rPr lang="en-US" b="0" i="1" smtClean="0">
                            <a:latin typeface="Cambria Math"/>
                          </a:rPr>
                          <m:t>𝑥</m:t>
                        </m:r>
                        <m:r>
                          <a:rPr lang="en-US" b="0" i="1" smtClean="0">
                            <a:latin typeface="Cambria Math"/>
                          </a:rPr>
                          <m:t>,</m:t>
                        </m:r>
                        <m:r>
                          <a:rPr lang="en-US" b="0" i="1" smtClean="0">
                            <a:latin typeface="Cambria Math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=</m:t>
                    </m:r>
                  </m:oMath>
                </a14:m>
                <a:r>
                  <a:rPr lang="en-US" dirty="0"/>
                  <a:t>  True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409700" y="1677950"/>
                <a:ext cx="3276600" cy="762000"/>
              </a:xfrm>
              <a:blipFill>
                <a:blip r:embed="rId2"/>
                <a:stretch>
                  <a:fillRect l="-769" r="-769" b="-1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22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2"/>
              <p:cNvSpPr txBox="1">
                <a:spLocks/>
              </p:cNvSpPr>
              <p:nvPr/>
            </p:nvSpPr>
            <p:spPr>
              <a:xfrm>
                <a:off x="4343400" y="1782989"/>
                <a:ext cx="7467599" cy="235537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 lnSpcReduction="20000"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dirty="0"/>
                  <a:t>	if from among the first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/>
                      </a:rPr>
                      <m:t>𝒋</m:t>
                    </m:r>
                  </m:oMath>
                </a14:m>
                <a:r>
                  <a:rPr lang="en-US" dirty="0"/>
                  <a:t> precincts:</a:t>
                </a:r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/>
                      </a:rPr>
                      <m:t>𝒌</m:t>
                    </m:r>
                  </m:oMath>
                </a14:m>
                <a:r>
                  <a:rPr lang="en-US" dirty="0"/>
                  <a:t> are assigned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exactly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/>
                      </a:rPr>
                      <m:t>𝒙</m:t>
                    </m:r>
                  </m:oMath>
                </a14:m>
                <a:r>
                  <a:rPr lang="en-US" dirty="0"/>
                  <a:t> vote for R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exactly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/>
                      </a:rPr>
                      <m:t>𝒚</m:t>
                    </m:r>
                  </m:oMath>
                </a14:m>
                <a:r>
                  <a:rPr lang="en-US" dirty="0"/>
                  <a:t> vote for R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</a:p>
            </p:txBody>
          </p:sp>
        </mc:Choice>
        <mc:Fallback>
          <p:sp>
            <p:nvSpPr>
              <p:cNvPr id="5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3400" y="1782989"/>
                <a:ext cx="7467599" cy="2355376"/>
              </a:xfrm>
              <a:prstGeom prst="rect">
                <a:avLst/>
              </a:prstGeom>
              <a:blipFill>
                <a:blip r:embed="rId3"/>
                <a:stretch>
                  <a:fillRect t="-6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3048000" y="4876801"/>
            <a:ext cx="55169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4D Dynamic Programming!!!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B7D7A82-9313-FF4B-8AF0-D3E8C0936C23}"/>
                  </a:ext>
                </a:extLst>
              </p:cNvPr>
              <p:cNvSpPr txBox="1"/>
              <p:nvPr/>
            </p:nvSpPr>
            <p:spPr>
              <a:xfrm>
                <a:off x="1570384" y="2669453"/>
                <a:ext cx="295523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× 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× 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𝑚𝑛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× 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𝑚𝑛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B7D7A82-9313-FF4B-8AF0-D3E8C0936C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0384" y="2669453"/>
                <a:ext cx="2955232" cy="523220"/>
              </a:xfrm>
              <a:prstGeom prst="rect">
                <a:avLst/>
              </a:prstGeom>
              <a:blipFill>
                <a:blip r:embed="rId4"/>
                <a:stretch>
                  <a:fillRect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45265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32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32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7" grpId="0"/>
      <p:bldP spid="7" grpId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Cloud 38">
            <a:extLst>
              <a:ext uri="{FF2B5EF4-FFF2-40B4-BE49-F238E27FC236}">
                <a16:creationId xmlns:a16="http://schemas.microsoft.com/office/drawing/2014/main" id="{73DE17C9-B802-1341-A524-4F6AA10D3C2A}"/>
              </a:ext>
            </a:extLst>
          </p:cNvPr>
          <p:cNvSpPr/>
          <p:nvPr/>
        </p:nvSpPr>
        <p:spPr>
          <a:xfrm>
            <a:off x="816828" y="3240298"/>
            <a:ext cx="4419600" cy="3109794"/>
          </a:xfrm>
          <a:prstGeom prst="cloud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loud 2">
            <a:extLst>
              <a:ext uri="{FF2B5EF4-FFF2-40B4-BE49-F238E27FC236}">
                <a16:creationId xmlns:a16="http://schemas.microsoft.com/office/drawing/2014/main" id="{1798904C-F3E7-EE4F-A332-D65B1888D375}"/>
              </a:ext>
            </a:extLst>
          </p:cNvPr>
          <p:cNvSpPr/>
          <p:nvPr/>
        </p:nvSpPr>
        <p:spPr>
          <a:xfrm>
            <a:off x="838200" y="228600"/>
            <a:ext cx="4419600" cy="3109794"/>
          </a:xfrm>
          <a:prstGeom prst="cloud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221884" y="6350092"/>
            <a:ext cx="2844800" cy="365125"/>
          </a:xfrm>
        </p:spPr>
        <p:txBody>
          <a:bodyPr/>
          <a:lstStyle/>
          <a:p>
            <a:fld id="{86BADE50-950A-4D58-BFB2-FA2C6A8B385D}" type="slidenum">
              <a:rPr lang="en-US" smtClean="0"/>
              <a:t>23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 idx="4294967295"/>
              </p:nvPr>
            </p:nvSpPr>
            <p:spPr>
              <a:xfrm>
                <a:off x="0" y="-304800"/>
                <a:ext cx="8229600" cy="1143000"/>
              </a:xfrm>
            </p:spPr>
            <p:txBody>
              <a:bodyPr/>
              <a:lstStyle/>
              <a:p>
                <a:r>
                  <a:rPr lang="en-US" dirty="0"/>
                  <a:t>Two ways to satisfy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𝑆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𝑗</m:t>
                        </m:r>
                        <m:r>
                          <a:rPr lang="en-US" i="1">
                            <a:latin typeface="Cambria Math"/>
                          </a:rPr>
                          <m:t>,</m:t>
                        </m:r>
                        <m:r>
                          <a:rPr lang="en-US" i="1">
                            <a:latin typeface="Cambria Math"/>
                          </a:rPr>
                          <m:t>𝑘</m:t>
                        </m:r>
                        <m:r>
                          <a:rPr lang="en-US" i="1">
                            <a:latin typeface="Cambria Math"/>
                          </a:rPr>
                          <m:t>,</m:t>
                        </m:r>
                        <m:r>
                          <a:rPr lang="en-US" i="1">
                            <a:latin typeface="Cambria Math"/>
                          </a:rPr>
                          <m:t>𝑥</m:t>
                        </m:r>
                        <m:r>
                          <a:rPr lang="en-US" i="1">
                            <a:latin typeface="Cambria Math"/>
                          </a:rPr>
                          <m:t>,</m:t>
                        </m:r>
                        <m:r>
                          <a:rPr lang="en-US" i="1">
                            <a:latin typeface="Cambria Math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dirty="0"/>
                  <a:t>: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981200" y="-304800"/>
                <a:ext cx="8229600" cy="1143000"/>
              </a:xfrm>
              <a:blipFill>
                <a:blip r:embed="rId2"/>
                <a:stretch>
                  <a:fillRect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/>
              <p:cNvSpPr txBox="1">
                <a:spLocks/>
              </p:cNvSpPr>
              <p:nvPr/>
            </p:nvSpPr>
            <p:spPr>
              <a:xfrm>
                <a:off x="7456333" y="579209"/>
                <a:ext cx="4610351" cy="1938864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i="1" smtClean="0">
                        <a:latin typeface="Cambria Math"/>
                      </a:rPr>
                      <m:t>𝑆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/>
                          </a:rPr>
                          <m:t>𝑗</m:t>
                        </m:r>
                        <m:r>
                          <a:rPr lang="en-US" sz="2000" i="1">
                            <a:latin typeface="Cambria Math"/>
                          </a:rPr>
                          <m:t>,</m:t>
                        </m:r>
                        <m:r>
                          <a:rPr lang="en-US" sz="2000" i="1">
                            <a:latin typeface="Cambria Math"/>
                          </a:rPr>
                          <m:t>𝑘</m:t>
                        </m:r>
                        <m:r>
                          <a:rPr lang="en-US" sz="2000" i="1">
                            <a:latin typeface="Cambria Math"/>
                          </a:rPr>
                          <m:t>,</m:t>
                        </m:r>
                        <m:r>
                          <a:rPr lang="en-US" sz="2000" i="1">
                            <a:latin typeface="Cambria Math"/>
                          </a:rPr>
                          <m:t>𝑥</m:t>
                        </m:r>
                        <m:r>
                          <a:rPr lang="en-US" sz="2000" i="1">
                            <a:latin typeface="Cambria Math"/>
                          </a:rPr>
                          <m:t>,</m:t>
                        </m:r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</m:d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000" dirty="0"/>
                  <a:t> True if:</a:t>
                </a:r>
              </a:p>
              <a:p>
                <a:pPr marL="0" indent="0">
                  <a:buNone/>
                </a:pPr>
                <a:r>
                  <a:rPr lang="en-US" sz="2000" dirty="0"/>
                  <a:t>	from among the first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/>
                      </a:rPr>
                      <m:t>𝑗</m:t>
                    </m:r>
                  </m:oMath>
                </a14:m>
                <a:r>
                  <a:rPr lang="en-US" sz="2000" dirty="0"/>
                  <a:t> precincts</a:t>
                </a:r>
              </a:p>
              <a:p>
                <a:pPr marL="0" indent="0">
                  <a:buNone/>
                </a:pPr>
                <a:r>
                  <a:rPr lang="en-US" sz="2000" dirty="0"/>
                  <a:t>	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/>
                      </a:rPr>
                      <m:t>𝑘</m:t>
                    </m:r>
                  </m:oMath>
                </a14:m>
                <a:r>
                  <a:rPr lang="en-US" sz="2000" dirty="0"/>
                  <a:t> are assigned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𝐷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	exactly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/>
                      </a:rPr>
                      <m:t>𝑥</m:t>
                    </m:r>
                  </m:oMath>
                </a14:m>
                <a:r>
                  <a:rPr lang="en-US" sz="2000" dirty="0"/>
                  <a:t> vote for R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𝐷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	exactly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/>
                      </a:rPr>
                      <m:t>𝑦</m:t>
                    </m:r>
                  </m:oMath>
                </a14:m>
                <a:r>
                  <a:rPr lang="en-US" sz="2000" dirty="0"/>
                  <a:t> vote for R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𝐷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	</a:t>
                </a:r>
              </a:p>
            </p:txBody>
          </p:sp>
        </mc:Choice>
        <mc:Fallback xmlns="">
          <p:sp>
            <p:nvSpPr>
              <p:cNvPr id="6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6333" y="579209"/>
                <a:ext cx="4610351" cy="1938864"/>
              </a:xfrm>
              <a:prstGeom prst="rect">
                <a:avLst/>
              </a:prstGeom>
              <a:blipFill>
                <a:blip r:embed="rId3"/>
                <a:stretch>
                  <a:fillRect t="-1299" b="-649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8" name="Group 27"/>
          <p:cNvGrpSpPr/>
          <p:nvPr/>
        </p:nvGrpSpPr>
        <p:grpSpPr>
          <a:xfrm>
            <a:off x="7569689" y="2704971"/>
            <a:ext cx="2705217" cy="2576394"/>
            <a:chOff x="5700654" y="3516868"/>
            <a:chExt cx="2705217" cy="2576394"/>
          </a:xfrm>
        </p:grpSpPr>
        <p:sp>
          <p:nvSpPr>
            <p:cNvPr id="8" name="Rounded Rectangle 7"/>
            <p:cNvSpPr/>
            <p:nvPr/>
          </p:nvSpPr>
          <p:spPr>
            <a:xfrm>
              <a:off x="5734222" y="3516868"/>
              <a:ext cx="2650277" cy="1288197"/>
            </a:xfrm>
            <a:prstGeom prst="roundRect">
              <a:avLst/>
            </a:prstGeom>
            <a:solidFill>
              <a:srgbClr val="FF33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/>
                <p:cNvSpPr txBox="1"/>
                <p:nvPr/>
              </p:nvSpPr>
              <p:spPr>
                <a:xfrm>
                  <a:off x="5753557" y="3516868"/>
                  <a:ext cx="584263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𝐷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9" name="TextBox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53557" y="3516868"/>
                  <a:ext cx="584263" cy="461665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 b="-1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/>
                <p:cNvSpPr txBox="1"/>
                <p:nvPr/>
              </p:nvSpPr>
              <p:spPr>
                <a:xfrm>
                  <a:off x="5700654" y="3897868"/>
                  <a:ext cx="1864293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bg1"/>
                          </a:solidFill>
                          <a:latin typeface="Cambria Math"/>
                        </a:rPr>
                        <m:t>𝑘</m:t>
                      </m:r>
                    </m:oMath>
                  </a14:m>
                  <a:r>
                    <a:rPr lang="en-US" sz="2400" dirty="0">
                      <a:solidFill>
                        <a:schemeClr val="bg1"/>
                      </a:solidFill>
                    </a:rPr>
                    <a:t> precincts</a:t>
                  </a:r>
                </a:p>
                <a:p>
                  <a14:m>
                    <m:oMath xmlns:m="http://schemas.openxmlformats.org/officeDocument/2006/math"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/>
                        </a:rPr>
                        <m:t>𝑥</m:t>
                      </m:r>
                    </m:oMath>
                  </a14:m>
                  <a:r>
                    <a:rPr lang="en-US" sz="2400" dirty="0">
                      <a:solidFill>
                        <a:schemeClr val="bg1"/>
                      </a:solidFill>
                    </a:rPr>
                    <a:t> voters for R</a:t>
                  </a:r>
                </a:p>
              </p:txBody>
            </p:sp>
          </mc:Choice>
          <mc:Fallback xmlns="">
            <p:sp>
              <p:nvSpPr>
                <p:cNvPr id="10" name="TextBox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00654" y="3897868"/>
                  <a:ext cx="1864293" cy="830997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 l="-980" t="-5839" r="-3595" b="-1532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" name="Rounded Rectangle 10"/>
            <p:cNvSpPr/>
            <p:nvPr/>
          </p:nvSpPr>
          <p:spPr>
            <a:xfrm>
              <a:off x="5755594" y="4805065"/>
              <a:ext cx="2650277" cy="1288197"/>
            </a:xfrm>
            <a:prstGeom prst="roundRect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/>
                <p:cNvSpPr txBox="1"/>
                <p:nvPr/>
              </p:nvSpPr>
              <p:spPr>
                <a:xfrm>
                  <a:off x="5774929" y="4805065"/>
                  <a:ext cx="59138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𝐷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2" name="TextBox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74929" y="4805065"/>
                  <a:ext cx="591380" cy="461665"/>
                </a:xfrm>
                <a:prstGeom prst="rect">
                  <a:avLst/>
                </a:prstGeom>
                <a:blipFill rotWithShape="1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/>
                <p:cNvSpPr txBox="1"/>
                <p:nvPr/>
              </p:nvSpPr>
              <p:spPr>
                <a:xfrm>
                  <a:off x="5722026" y="5186065"/>
                  <a:ext cx="2048574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bg1"/>
                          </a:solidFill>
                          <a:latin typeface="Cambria Math"/>
                        </a:rPr>
                        <m:t>𝑗</m:t>
                      </m:r>
                      <m:r>
                        <a:rPr lang="en-US" sz="2400" i="1" smtClean="0">
                          <a:solidFill>
                            <a:schemeClr val="bg1"/>
                          </a:solidFill>
                          <a:latin typeface="Cambria Math"/>
                        </a:rPr>
                        <m:t>−</m:t>
                      </m:r>
                      <m:r>
                        <a:rPr lang="en-US" sz="2400" i="1" smtClean="0">
                          <a:solidFill>
                            <a:schemeClr val="bg1"/>
                          </a:solidFill>
                          <a:latin typeface="Cambria Math"/>
                        </a:rPr>
                        <m:t>𝑘</m:t>
                      </m:r>
                    </m:oMath>
                  </a14:m>
                  <a:r>
                    <a:rPr lang="en-US" sz="2400" dirty="0">
                      <a:solidFill>
                        <a:schemeClr val="bg1"/>
                      </a:solidFill>
                    </a:rPr>
                    <a:t> precincts</a:t>
                  </a:r>
                </a:p>
                <a:p>
                  <a14:m>
                    <m:oMath xmlns:m="http://schemas.openxmlformats.org/officeDocument/2006/math"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/>
                        </a:rPr>
                        <m:t>𝑦</m:t>
                      </m:r>
                    </m:oMath>
                  </a14:m>
                  <a:r>
                    <a:rPr lang="en-US" sz="2400" dirty="0">
                      <a:solidFill>
                        <a:schemeClr val="bg1"/>
                      </a:solidFill>
                    </a:rPr>
                    <a:t> voters for R</a:t>
                  </a:r>
                </a:p>
              </p:txBody>
            </p:sp>
          </mc:Choice>
          <mc:Fallback xmlns="">
            <p:sp>
              <p:nvSpPr>
                <p:cNvPr id="13" name="TextBox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22026" y="5186065"/>
                  <a:ext cx="2048574" cy="830997"/>
                </a:xfrm>
                <a:prstGeom prst="rect">
                  <a:avLst/>
                </a:prstGeom>
                <a:blipFill rotWithShape="1">
                  <a:blip r:embed="rId7"/>
                  <a:stretch>
                    <a:fillRect l="-2083" t="-5882" r="-3274" b="-1617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6" name="Group 25"/>
          <p:cNvGrpSpPr/>
          <p:nvPr/>
        </p:nvGrpSpPr>
        <p:grpSpPr>
          <a:xfrm>
            <a:off x="1575899" y="533400"/>
            <a:ext cx="2975302" cy="2576394"/>
            <a:chOff x="51899" y="990600"/>
            <a:chExt cx="2975302" cy="2576394"/>
          </a:xfrm>
        </p:grpSpPr>
        <p:sp>
          <p:nvSpPr>
            <p:cNvPr id="14" name="Rounded Rectangle 13"/>
            <p:cNvSpPr/>
            <p:nvPr/>
          </p:nvSpPr>
          <p:spPr>
            <a:xfrm>
              <a:off x="85467" y="990600"/>
              <a:ext cx="2941734" cy="1288197"/>
            </a:xfrm>
            <a:prstGeom prst="roundRect">
              <a:avLst/>
            </a:prstGeom>
            <a:solidFill>
              <a:srgbClr val="FF33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/>
                <p:cNvSpPr txBox="1"/>
                <p:nvPr/>
              </p:nvSpPr>
              <p:spPr>
                <a:xfrm>
                  <a:off x="104802" y="990600"/>
                  <a:ext cx="584263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𝐷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5" name="TextBox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802" y="990600"/>
                  <a:ext cx="584263" cy="461665"/>
                </a:xfrm>
                <a:prstGeom prst="rect">
                  <a:avLst/>
                </a:prstGeom>
                <a:blipFill rotWithShape="1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/>
                <p:cNvSpPr txBox="1"/>
                <p:nvPr/>
              </p:nvSpPr>
              <p:spPr>
                <a:xfrm>
                  <a:off x="51899" y="1371600"/>
                  <a:ext cx="2975302" cy="86074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bg1"/>
                          </a:solidFill>
                          <a:latin typeface="Cambria Math"/>
                        </a:rPr>
                        <m:t>𝑘</m:t>
                      </m:r>
                      <m:r>
                        <a:rPr lang="en-US" sz="2400" i="1" smtClean="0">
                          <a:solidFill>
                            <a:schemeClr val="bg1"/>
                          </a:solidFill>
                          <a:latin typeface="Cambria Math"/>
                        </a:rPr>
                        <m:t>−1</m:t>
                      </m:r>
                    </m:oMath>
                  </a14:m>
                  <a:r>
                    <a:rPr lang="en-US" sz="2400" dirty="0">
                      <a:solidFill>
                        <a:schemeClr val="bg1"/>
                      </a:solidFill>
                    </a:rPr>
                    <a:t> precincts</a:t>
                  </a:r>
                </a:p>
                <a:p>
                  <a14:m>
                    <m:oMath xmlns:m="http://schemas.openxmlformats.org/officeDocument/2006/math"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/>
                        </a:rPr>
                        <m:t>𝑥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/>
                        </a:rPr>
                        <m:t>−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/>
                        </a:rPr>
                        <m:t>𝑅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/>
                        </a:rPr>
                        <m:t>(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𝑝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𝑗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/>
                        </a:rPr>
                        <m:t>)</m:t>
                      </m:r>
                    </m:oMath>
                  </a14:m>
                  <a:r>
                    <a:rPr lang="en-US" sz="2400" dirty="0">
                      <a:solidFill>
                        <a:schemeClr val="bg1"/>
                      </a:solidFill>
                    </a:rPr>
                    <a:t> voters for R</a:t>
                  </a:r>
                </a:p>
              </p:txBody>
            </p:sp>
          </mc:Choice>
          <mc:Fallback xmlns="">
            <p:sp>
              <p:nvSpPr>
                <p:cNvPr id="16" name="Text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899" y="1371600"/>
                  <a:ext cx="2975302" cy="860748"/>
                </a:xfrm>
                <a:prstGeom prst="rect">
                  <a:avLst/>
                </a:prstGeom>
                <a:blipFill rotWithShape="1">
                  <a:blip r:embed="rId9"/>
                  <a:stretch>
                    <a:fillRect l="-615" t="-5674" r="-2049" b="-1276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Rounded Rectangle 16"/>
            <p:cNvSpPr/>
            <p:nvPr/>
          </p:nvSpPr>
          <p:spPr>
            <a:xfrm>
              <a:off x="106839" y="2278797"/>
              <a:ext cx="2920362" cy="1288197"/>
            </a:xfrm>
            <a:prstGeom prst="roundRect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/>
                <p:cNvSpPr txBox="1"/>
                <p:nvPr/>
              </p:nvSpPr>
              <p:spPr>
                <a:xfrm>
                  <a:off x="126174" y="2278797"/>
                  <a:ext cx="59138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𝐷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8" name="TextBox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6174" y="2278797"/>
                  <a:ext cx="591380" cy="461665"/>
                </a:xfrm>
                <a:prstGeom prst="rect">
                  <a:avLst/>
                </a:prstGeom>
                <a:blipFill rotWithShape="1"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/>
                <p:cNvSpPr txBox="1"/>
                <p:nvPr/>
              </p:nvSpPr>
              <p:spPr>
                <a:xfrm>
                  <a:off x="73271" y="2659797"/>
                  <a:ext cx="2048574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bg1"/>
                          </a:solidFill>
                          <a:latin typeface="Cambria Math"/>
                        </a:rPr>
                        <m:t>𝑗</m:t>
                      </m:r>
                      <m:r>
                        <a:rPr lang="en-US" sz="2400" i="1" smtClean="0">
                          <a:solidFill>
                            <a:schemeClr val="bg1"/>
                          </a:solidFill>
                          <a:latin typeface="Cambria Math"/>
                        </a:rPr>
                        <m:t>−</m:t>
                      </m:r>
                      <m:r>
                        <a:rPr lang="en-US" sz="2400" i="1" smtClean="0">
                          <a:solidFill>
                            <a:schemeClr val="bg1"/>
                          </a:solidFill>
                          <a:latin typeface="Cambria Math"/>
                        </a:rPr>
                        <m:t>𝑘</m:t>
                      </m:r>
                    </m:oMath>
                  </a14:m>
                  <a:r>
                    <a:rPr lang="en-US" sz="2400" dirty="0">
                      <a:solidFill>
                        <a:schemeClr val="bg1"/>
                      </a:solidFill>
                    </a:rPr>
                    <a:t> precincts</a:t>
                  </a:r>
                </a:p>
                <a:p>
                  <a14:m>
                    <m:oMath xmlns:m="http://schemas.openxmlformats.org/officeDocument/2006/math"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/>
                        </a:rPr>
                        <m:t>𝑦</m:t>
                      </m:r>
                    </m:oMath>
                  </a14:m>
                  <a:r>
                    <a:rPr lang="en-US" sz="2400" dirty="0">
                      <a:solidFill>
                        <a:schemeClr val="bg1"/>
                      </a:solidFill>
                    </a:rPr>
                    <a:t> voters for R</a:t>
                  </a:r>
                </a:p>
              </p:txBody>
            </p:sp>
          </mc:Choice>
          <mc:Fallback xmlns="">
            <p:sp>
              <p:nvSpPr>
                <p:cNvPr id="19" name="TextBox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271" y="2659797"/>
                  <a:ext cx="2048574" cy="830997"/>
                </a:xfrm>
                <a:prstGeom prst="rect">
                  <a:avLst/>
                </a:prstGeom>
                <a:blipFill rotWithShape="1">
                  <a:blip r:embed="rId11"/>
                  <a:stretch>
                    <a:fillRect l="-2083" t="-5839" r="-3274" b="-1532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7" name="Group 26"/>
          <p:cNvGrpSpPr/>
          <p:nvPr/>
        </p:nvGrpSpPr>
        <p:grpSpPr>
          <a:xfrm>
            <a:off x="1600201" y="3505200"/>
            <a:ext cx="3000649" cy="2576394"/>
            <a:chOff x="76200" y="3976806"/>
            <a:chExt cx="3000649" cy="2576394"/>
          </a:xfrm>
        </p:grpSpPr>
        <p:sp>
          <p:nvSpPr>
            <p:cNvPr id="20" name="Rounded Rectangle 19"/>
            <p:cNvSpPr/>
            <p:nvPr/>
          </p:nvSpPr>
          <p:spPr>
            <a:xfrm>
              <a:off x="109768" y="3976806"/>
              <a:ext cx="2941734" cy="1288197"/>
            </a:xfrm>
            <a:prstGeom prst="roundRect">
              <a:avLst/>
            </a:prstGeom>
            <a:solidFill>
              <a:srgbClr val="FF33CC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/>
                <p:cNvSpPr txBox="1"/>
                <p:nvPr/>
              </p:nvSpPr>
              <p:spPr>
                <a:xfrm>
                  <a:off x="129103" y="3976806"/>
                  <a:ext cx="584263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𝐷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21" name="TextBox 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9103" y="3976806"/>
                  <a:ext cx="584263" cy="461665"/>
                </a:xfrm>
                <a:prstGeom prst="rect">
                  <a:avLst/>
                </a:prstGeom>
                <a:blipFill rotWithShape="1"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/>
                <p:cNvSpPr txBox="1"/>
                <p:nvPr/>
              </p:nvSpPr>
              <p:spPr>
                <a:xfrm>
                  <a:off x="76200" y="4357806"/>
                  <a:ext cx="1862369" cy="830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bg1"/>
                          </a:solidFill>
                          <a:latin typeface="Cambria Math"/>
                        </a:rPr>
                        <m:t>𝑘</m:t>
                      </m:r>
                    </m:oMath>
                  </a14:m>
                  <a:r>
                    <a:rPr lang="en-US" sz="2400" dirty="0">
                      <a:solidFill>
                        <a:schemeClr val="bg1"/>
                      </a:solidFill>
                    </a:rPr>
                    <a:t> precincts</a:t>
                  </a:r>
                </a:p>
                <a:p>
                  <a14:m>
                    <m:oMath xmlns:m="http://schemas.openxmlformats.org/officeDocument/2006/math"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/>
                        </a:rPr>
                        <m:t>𝑥</m:t>
                      </m:r>
                    </m:oMath>
                  </a14:m>
                  <a:r>
                    <a:rPr lang="en-US" sz="2400" dirty="0">
                      <a:solidFill>
                        <a:schemeClr val="bg1"/>
                      </a:solidFill>
                    </a:rPr>
                    <a:t> voters for R</a:t>
                  </a:r>
                </a:p>
              </p:txBody>
            </p:sp>
          </mc:Choice>
          <mc:Fallback xmlns="">
            <p:sp>
              <p:nvSpPr>
                <p:cNvPr id="22" name="TextBox 2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200" y="4357806"/>
                  <a:ext cx="1862369" cy="830997"/>
                </a:xfrm>
                <a:prstGeom prst="rect">
                  <a:avLst/>
                </a:prstGeom>
                <a:blipFill>
                  <a:blip r:embed="rId13"/>
                  <a:stretch>
                    <a:fillRect l="-676" t="-4545" r="-3378" b="-1515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" name="Rounded Rectangle 22"/>
            <p:cNvSpPr/>
            <p:nvPr/>
          </p:nvSpPr>
          <p:spPr>
            <a:xfrm>
              <a:off x="131140" y="5265003"/>
              <a:ext cx="2920362" cy="1288197"/>
            </a:xfrm>
            <a:prstGeom prst="roundRect">
              <a:avLst/>
            </a:prstGeom>
            <a:solidFill>
              <a:srgbClr val="00B05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/>
                <p:cNvSpPr txBox="1"/>
                <p:nvPr/>
              </p:nvSpPr>
              <p:spPr>
                <a:xfrm>
                  <a:off x="150475" y="5265003"/>
                  <a:ext cx="591380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𝐷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4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24" name="TextBox 2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0475" y="5265003"/>
                  <a:ext cx="591380" cy="461665"/>
                </a:xfrm>
                <a:prstGeom prst="rect">
                  <a:avLst/>
                </a:prstGeom>
                <a:blipFill rotWithShape="1"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/>
                <p:cNvSpPr txBox="1"/>
                <p:nvPr/>
              </p:nvSpPr>
              <p:spPr>
                <a:xfrm>
                  <a:off x="97572" y="5646003"/>
                  <a:ext cx="2979277" cy="86074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2400" i="1" smtClean="0">
                          <a:solidFill>
                            <a:schemeClr val="bg1"/>
                          </a:solidFill>
                          <a:latin typeface="Cambria Math"/>
                        </a:rPr>
                        <m:t>𝑗</m:t>
                      </m:r>
                      <m:r>
                        <a:rPr lang="en-US" sz="2400" i="1" smtClean="0">
                          <a:solidFill>
                            <a:schemeClr val="bg1"/>
                          </a:solidFill>
                          <a:latin typeface="Cambria Math"/>
                        </a:rPr>
                        <m:t>−1−</m:t>
                      </m:r>
                      <m:r>
                        <a:rPr lang="en-US" sz="2400" i="1" smtClean="0">
                          <a:solidFill>
                            <a:schemeClr val="bg1"/>
                          </a:solidFill>
                          <a:latin typeface="Cambria Math"/>
                        </a:rPr>
                        <m:t>𝑘</m:t>
                      </m:r>
                    </m:oMath>
                  </a14:m>
                  <a:r>
                    <a:rPr lang="en-US" sz="2400" dirty="0">
                      <a:solidFill>
                        <a:schemeClr val="bg1"/>
                      </a:solidFill>
                    </a:rPr>
                    <a:t> precincts</a:t>
                  </a:r>
                </a:p>
                <a:p>
                  <a14:m>
                    <m:oMath xmlns:m="http://schemas.openxmlformats.org/officeDocument/2006/math"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/>
                        </a:rPr>
                        <m:t>𝑦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/>
                        </a:rPr>
                        <m:t>−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/>
                        </a:rPr>
                        <m:t>𝑅</m:t>
                      </m:r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/>
                        </a:rPr>
                        <m:t>(</m:t>
                      </m:r>
                      <m:sSub>
                        <m:sSubPr>
                          <m:ctrlPr>
                            <a:rPr lang="en-US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𝑝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𝑗</m:t>
                          </m:r>
                        </m:sub>
                      </m:sSub>
                      <m:r>
                        <a:rPr lang="en-US" sz="2400" i="1">
                          <a:solidFill>
                            <a:schemeClr val="bg1"/>
                          </a:solidFill>
                          <a:latin typeface="Cambria Math"/>
                        </a:rPr>
                        <m:t>)</m:t>
                      </m:r>
                    </m:oMath>
                  </a14:m>
                  <a:r>
                    <a:rPr lang="en-US" sz="2400" dirty="0">
                      <a:solidFill>
                        <a:schemeClr val="bg1"/>
                      </a:solidFill>
                    </a:rPr>
                    <a:t> voters for R</a:t>
                  </a:r>
                </a:p>
              </p:txBody>
            </p:sp>
          </mc:Choice>
          <mc:Fallback xmlns="">
            <p:sp>
              <p:nvSpPr>
                <p:cNvPr id="25" name="TextBox 2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572" y="5646003"/>
                  <a:ext cx="2979277" cy="860748"/>
                </a:xfrm>
                <a:prstGeom prst="rect">
                  <a:avLst/>
                </a:prstGeom>
                <a:blipFill rotWithShape="1">
                  <a:blip r:embed="rId15"/>
                  <a:stretch>
                    <a:fillRect l="-1431" t="-5674" r="-2249" b="-1276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3" name="Rectangle 32"/>
          <p:cNvSpPr/>
          <p:nvPr/>
        </p:nvSpPr>
        <p:spPr>
          <a:xfrm>
            <a:off x="5562600" y="1219200"/>
            <a:ext cx="685800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5638800" y="1290936"/>
                <a:ext cx="539378" cy="4914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𝑝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8800" y="1290936"/>
                <a:ext cx="539378" cy="491417"/>
              </a:xfrm>
              <a:prstGeom prst="rect">
                <a:avLst/>
              </a:prstGeom>
              <a:blipFill>
                <a:blip r:embed="rId16"/>
                <a:stretch>
                  <a:fillRect b="-12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Arrow Connector 34"/>
          <p:cNvCxnSpPr>
            <a:stCxn id="33" idx="3"/>
            <a:endCxn id="8" idx="1"/>
          </p:cNvCxnSpPr>
          <p:nvPr/>
        </p:nvCxnSpPr>
        <p:spPr>
          <a:xfrm>
            <a:off x="6248400" y="1562100"/>
            <a:ext cx="1354856" cy="1786970"/>
          </a:xfrm>
          <a:prstGeom prst="straightConnector1">
            <a:avLst/>
          </a:prstGeom>
          <a:ln w="76200">
            <a:solidFill>
              <a:srgbClr val="FF33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43" idx="3"/>
            <a:endCxn id="13" idx="1"/>
          </p:cNvCxnSpPr>
          <p:nvPr/>
        </p:nvCxnSpPr>
        <p:spPr>
          <a:xfrm flipV="1">
            <a:off x="6324600" y="4789668"/>
            <a:ext cx="1266460" cy="49033"/>
          </a:xfrm>
          <a:prstGeom prst="straightConnector1">
            <a:avLst/>
          </a:prstGeom>
          <a:ln w="762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5105400" y="1958652"/>
                <a:ext cx="1887448" cy="8607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Then assign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400" dirty="0"/>
                  <a:t>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𝐷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5400" y="1958652"/>
                <a:ext cx="1887448" cy="860748"/>
              </a:xfrm>
              <a:prstGeom prst="rect">
                <a:avLst/>
              </a:prstGeom>
              <a:blipFill>
                <a:blip r:embed="rId17"/>
                <a:stretch>
                  <a:fillRect l="-4667" t="-4348" b="-115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/>
              <p:cNvSpPr txBox="1"/>
              <p:nvPr/>
            </p:nvSpPr>
            <p:spPr>
              <a:xfrm>
                <a:off x="5410200" y="5178044"/>
                <a:ext cx="1887448" cy="8607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Then assign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400" dirty="0"/>
                  <a:t>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𝐷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0200" y="5178044"/>
                <a:ext cx="1887448" cy="860748"/>
              </a:xfrm>
              <a:prstGeom prst="rect">
                <a:avLst/>
              </a:prstGeom>
              <a:blipFill>
                <a:blip r:embed="rId18"/>
                <a:stretch>
                  <a:fillRect l="-4667" t="-7463" b="-119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Rectangle 42"/>
          <p:cNvSpPr/>
          <p:nvPr/>
        </p:nvSpPr>
        <p:spPr>
          <a:xfrm>
            <a:off x="5638800" y="4495800"/>
            <a:ext cx="685800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/>
              <p:cNvSpPr txBox="1"/>
              <p:nvPr/>
            </p:nvSpPr>
            <p:spPr>
              <a:xfrm>
                <a:off x="5715000" y="4567536"/>
                <a:ext cx="539378" cy="4914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𝑝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5000" y="4567536"/>
                <a:ext cx="539378" cy="491417"/>
              </a:xfrm>
              <a:prstGeom prst="rect">
                <a:avLst/>
              </a:prstGeom>
              <a:blipFill>
                <a:blip r:embed="rId19"/>
                <a:stretch>
                  <a:fillRect b="-1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TextBox 46"/>
          <p:cNvSpPr txBox="1"/>
          <p:nvPr/>
        </p:nvSpPr>
        <p:spPr>
          <a:xfrm>
            <a:off x="5508344" y="3124201"/>
            <a:ext cx="94671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Content Placeholder 2"/>
              <p:cNvSpPr txBox="1">
                <a:spLocks/>
              </p:cNvSpPr>
              <p:nvPr/>
            </p:nvSpPr>
            <p:spPr>
              <a:xfrm>
                <a:off x="3063550" y="6111674"/>
                <a:ext cx="9144000" cy="7620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70000" lnSpcReduction="20000"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𝑆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/>
                            </a:rPr>
                            <m:t>𝑗</m:t>
                          </m:r>
                          <m:r>
                            <a:rPr lang="en-US" i="1">
                              <a:latin typeface="Cambria Math"/>
                            </a:rPr>
                            <m:t>,</m:t>
                          </m:r>
                          <m:r>
                            <a:rPr lang="en-US" i="1">
                              <a:latin typeface="Cambria Math"/>
                            </a:rPr>
                            <m:t>𝑘</m:t>
                          </m:r>
                          <m:r>
                            <a:rPr lang="en-US" i="1">
                              <a:latin typeface="Cambria Math"/>
                            </a:rPr>
                            <m:t>,</m:t>
                          </m:r>
                          <m:r>
                            <a:rPr lang="en-US" i="1">
                              <a:latin typeface="Cambria Math"/>
                            </a:rPr>
                            <m:t>𝑥</m:t>
                          </m:r>
                          <m:r>
                            <a:rPr lang="en-US" i="1">
                              <a:latin typeface="Cambria Math"/>
                            </a:rPr>
                            <m:t>,</m:t>
                          </m:r>
                          <m:r>
                            <a:rPr lang="en-US" i="1">
                              <a:latin typeface="Cambria Math"/>
                            </a:rPr>
                            <m:t>𝑦</m:t>
                          </m:r>
                        </m:e>
                      </m:d>
                      <m:r>
                        <a:rPr lang="en-US" i="1">
                          <a:latin typeface="Cambria Math"/>
                        </a:rPr>
                        <m:t>=</m:t>
                      </m:r>
                      <m:r>
                        <a:rPr lang="en-US" i="1">
                          <a:solidFill>
                            <a:srgbClr val="FF33CC"/>
                          </a:solidFill>
                          <a:latin typeface="Cambria Math"/>
                        </a:rPr>
                        <m:t>𝑆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FF33C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FF33CC"/>
                              </a:solidFill>
                              <a:latin typeface="Cambria Math"/>
                            </a:rPr>
                            <m:t>𝑗</m:t>
                          </m:r>
                          <m:r>
                            <a:rPr lang="en-US" i="1">
                              <a:solidFill>
                                <a:srgbClr val="FF33CC"/>
                              </a:solidFill>
                              <a:latin typeface="Cambria Math"/>
                            </a:rPr>
                            <m:t>−1,</m:t>
                          </m:r>
                          <m:r>
                            <a:rPr lang="en-US" i="1">
                              <a:solidFill>
                                <a:srgbClr val="FF33CC"/>
                              </a:solidFill>
                              <a:latin typeface="Cambria Math"/>
                            </a:rPr>
                            <m:t>𝑘</m:t>
                          </m:r>
                          <m:r>
                            <a:rPr lang="en-US" i="1">
                              <a:solidFill>
                                <a:srgbClr val="FF33CC"/>
                              </a:solidFill>
                              <a:latin typeface="Cambria Math"/>
                            </a:rPr>
                            <m:t>−1,</m:t>
                          </m:r>
                          <m:r>
                            <a:rPr lang="en-US" i="1">
                              <a:solidFill>
                                <a:srgbClr val="FF33CC"/>
                              </a:solidFill>
                              <a:latin typeface="Cambria Math"/>
                            </a:rPr>
                            <m:t>𝑥</m:t>
                          </m:r>
                          <m:r>
                            <a:rPr lang="en-US" i="1">
                              <a:solidFill>
                                <a:srgbClr val="FF33CC"/>
                              </a:solidFill>
                              <a:latin typeface="Cambria Math"/>
                            </a:rPr>
                            <m:t>−</m:t>
                          </m:r>
                          <m:r>
                            <a:rPr lang="en-US" i="1">
                              <a:solidFill>
                                <a:srgbClr val="FF33CC"/>
                              </a:solidFill>
                              <a:latin typeface="Cambria Math"/>
                            </a:rPr>
                            <m:t>𝑅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FF33C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FF33CC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FF33CC"/>
                                      </a:solidFill>
                                      <a:latin typeface="Cambria Math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FF33CC"/>
                                      </a:solidFill>
                                      <a:latin typeface="Cambria Math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  <m:r>
                            <a:rPr lang="en-US" i="1">
                              <a:solidFill>
                                <a:srgbClr val="FF33CC"/>
                              </a:solidFill>
                              <a:latin typeface="Cambria Math"/>
                            </a:rPr>
                            <m:t>, </m:t>
                          </m:r>
                          <m:r>
                            <a:rPr lang="en-US" i="1">
                              <a:solidFill>
                                <a:srgbClr val="FF33CC"/>
                              </a:solidFill>
                              <a:latin typeface="Cambria Math"/>
                            </a:rPr>
                            <m:t>𝑦</m:t>
                          </m:r>
                        </m:e>
                      </m:d>
                      <m:r>
                        <a:rPr lang="en-US" i="1">
                          <a:latin typeface="Cambria Math"/>
                        </a:rPr>
                        <m:t>∨</m:t>
                      </m:r>
                      <m:r>
                        <a:rPr lang="en-US" i="1">
                          <a:solidFill>
                            <a:srgbClr val="00B050"/>
                          </a:solidFill>
                          <a:latin typeface="Cambria Math"/>
                        </a:rPr>
                        <m:t>𝑆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𝑗</m:t>
                          </m:r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−1,</m:t>
                          </m:r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𝑘</m:t>
                          </m:r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𝑥</m:t>
                          </m:r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𝑦</m:t>
                          </m:r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−</m:t>
                          </m:r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𝑅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00B050"/>
                                      </a:solidFill>
                                      <a:latin typeface="Cambria Math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00B050"/>
                                      </a:solidFill>
                                      <a:latin typeface="Cambria Math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8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3550" y="6111674"/>
                <a:ext cx="9144000" cy="76200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69141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3" grpId="0" animBg="1"/>
      <p:bldP spid="33" grpId="0" animBg="1"/>
      <p:bldP spid="34" grpId="0"/>
      <p:bldP spid="37" grpId="0"/>
      <p:bldP spid="38" grpId="0"/>
      <p:bldP spid="43" grpId="0" animBg="1"/>
      <p:bldP spid="44" grpId="0"/>
      <p:bldP spid="47" grpId="0"/>
      <p:bldP spid="4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09601" y="1951038"/>
                <a:ext cx="11298398" cy="4525963"/>
              </a:xfrm>
            </p:spPr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r>
                  <a:rPr lang="en-US" dirty="0"/>
                  <a:t>Initialize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𝑆</m:t>
                    </m:r>
                    <m:r>
                      <a:rPr lang="en-US" b="0" i="1" smtClean="0">
                        <a:latin typeface="Cambria Math"/>
                      </a:rPr>
                      <m:t>(0,0,0,0)=</m:t>
                    </m:r>
                  </m:oMath>
                </a14:m>
                <a:r>
                  <a:rPr lang="en-US" dirty="0"/>
                  <a:t> True</a:t>
                </a:r>
              </a:p>
              <a:p>
                <a:pPr marL="0" indent="0">
                  <a:buNone/>
                </a:pPr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𝑗</m:t>
                    </m:r>
                    <m:r>
                      <a:rPr lang="en-US" b="0" i="1" smtClean="0">
                        <a:latin typeface="Cambria Math"/>
                      </a:rPr>
                      <m:t>=1,…,</m:t>
                    </m:r>
                    <m:r>
                      <a:rPr lang="en-US" b="0" i="1" smtClean="0">
                        <a:latin typeface="Cambria Math"/>
                      </a:rPr>
                      <m:t>𝑛</m:t>
                    </m:r>
                  </m:oMath>
                </a14:m>
                <a:r>
                  <a:rPr lang="en-US" dirty="0"/>
                  <a:t>:</a:t>
                </a:r>
              </a:p>
              <a:p>
                <a:pPr marL="0" indent="0">
                  <a:buNone/>
                </a:pPr>
                <a:r>
                  <a:rPr lang="en-US" dirty="0"/>
                  <a:t>   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𝑘</m:t>
                    </m:r>
                    <m:r>
                      <a:rPr lang="en-US" b="0" i="1" smtClean="0">
                        <a:latin typeface="Cambria Math"/>
                      </a:rPr>
                      <m:t>=1,…,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/>
                      </a:rPr>
                      <m:t>min</m:t>
                    </m:r>
                    <m:r>
                      <a:rPr lang="en-US" b="0" i="1" smtClean="0">
                        <a:latin typeface="Cambria Math"/>
                      </a:rPr>
                      <m:t>⁡(</m:t>
                    </m:r>
                    <m:r>
                      <a:rPr lang="en-US" b="0" i="1" smtClean="0">
                        <a:latin typeface="Cambria Math"/>
                      </a:rPr>
                      <m:t>𝑗</m:t>
                    </m:r>
                    <m:r>
                      <a:rPr lang="en-US" b="0" i="1" smtClean="0">
                        <a:latin typeface="Cambria Math"/>
                      </a:rPr>
                      <m:t>,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/>
                          </a:rPr>
                          <m:t>𝑛</m:t>
                        </m:r>
                      </m:num>
                      <m:den>
                        <m:r>
                          <a:rPr lang="en-US" b="0" i="1" smtClean="0">
                            <a:latin typeface="Cambria Math"/>
                          </a:rPr>
                          <m:t>2</m:t>
                        </m:r>
                      </m:den>
                    </m:f>
                    <m:r>
                      <a:rPr lang="en-US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dirty="0"/>
                  <a:t>:</a:t>
                </a:r>
              </a:p>
              <a:p>
                <a:pPr marL="0" indent="0">
                  <a:buNone/>
                </a:pPr>
                <a:r>
                  <a:rPr lang="en-US" dirty="0"/>
                  <a:t>       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𝑥</m:t>
                    </m:r>
                    <m:r>
                      <a:rPr lang="en-US" b="0" i="1" smtClean="0">
                        <a:latin typeface="Cambria Math"/>
                      </a:rPr>
                      <m:t>=0,…,</m:t>
                    </m:r>
                    <m:r>
                      <a:rPr lang="en-US" b="0" i="1" smtClean="0">
                        <a:latin typeface="Cambria Math"/>
                      </a:rPr>
                      <m:t>𝑗𝑚</m:t>
                    </m:r>
                  </m:oMath>
                </a14:m>
                <a:r>
                  <a:rPr lang="en-US" dirty="0"/>
                  <a:t>:</a:t>
                </a:r>
              </a:p>
              <a:p>
                <a:pPr marL="0" indent="0">
                  <a:buNone/>
                </a:pPr>
                <a:r>
                  <a:rPr lang="en-US" dirty="0"/>
                  <a:t>           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𝑦</m:t>
                    </m:r>
                    <m:r>
                      <a:rPr lang="en-US" b="0" i="1" smtClean="0">
                        <a:latin typeface="Cambria Math"/>
                      </a:rPr>
                      <m:t>=0,…,</m:t>
                    </m:r>
                    <m:r>
                      <a:rPr lang="en-US" b="0" i="1" smtClean="0">
                        <a:latin typeface="Cambria Math"/>
                      </a:rPr>
                      <m:t>𝑗𝑚</m:t>
                    </m:r>
                  </m:oMath>
                </a14:m>
                <a:r>
                  <a:rPr lang="en-US" dirty="0"/>
                  <a:t>:</a:t>
                </a:r>
              </a:p>
              <a:p>
                <a:pPr marL="0" indent="0">
                  <a:buNone/>
                </a:pPr>
                <a:r>
                  <a:rPr lang="en-US" dirty="0"/>
                  <a:t>              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𝑆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𝑗</m:t>
                        </m:r>
                        <m:r>
                          <a:rPr lang="en-US" i="1">
                            <a:latin typeface="Cambria Math"/>
                          </a:rPr>
                          <m:t>,</m:t>
                        </m:r>
                        <m:r>
                          <a:rPr lang="en-US" i="1">
                            <a:latin typeface="Cambria Math"/>
                          </a:rPr>
                          <m:t>𝑘</m:t>
                        </m:r>
                        <m:r>
                          <a:rPr lang="en-US" i="1">
                            <a:latin typeface="Cambria Math"/>
                          </a:rPr>
                          <m:t>,</m:t>
                        </m:r>
                        <m:r>
                          <a:rPr lang="en-US" i="1">
                            <a:latin typeface="Cambria Math"/>
                          </a:rPr>
                          <m:t>𝑥</m:t>
                        </m:r>
                        <m:r>
                          <a:rPr lang="en-US" i="1">
                            <a:latin typeface="Cambria Math"/>
                          </a:rPr>
                          <m:t>,</m:t>
                        </m:r>
                        <m:r>
                          <a:rPr lang="en-US" i="1">
                            <a:latin typeface="Cambria Math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=</m:t>
                    </m:r>
                  </m:oMath>
                </a14:m>
                <a:endParaRPr lang="en-US" b="0" i="1" dirty="0">
                  <a:latin typeface="Cambria Math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FF33CC"/>
                          </a:solidFill>
                          <a:latin typeface="Cambria Math"/>
                        </a:rPr>
                        <m:t>𝑆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FF33C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FF33CC"/>
                              </a:solidFill>
                              <a:latin typeface="Cambria Math"/>
                            </a:rPr>
                            <m:t>𝑗</m:t>
                          </m:r>
                          <m:r>
                            <a:rPr lang="en-US" i="1">
                              <a:solidFill>
                                <a:srgbClr val="FF33CC"/>
                              </a:solidFill>
                              <a:latin typeface="Cambria Math"/>
                            </a:rPr>
                            <m:t>−1,</m:t>
                          </m:r>
                          <m:r>
                            <a:rPr lang="en-US" i="1">
                              <a:solidFill>
                                <a:srgbClr val="FF33CC"/>
                              </a:solidFill>
                              <a:latin typeface="Cambria Math"/>
                            </a:rPr>
                            <m:t>𝑘</m:t>
                          </m:r>
                          <m:r>
                            <a:rPr lang="en-US" i="1">
                              <a:solidFill>
                                <a:srgbClr val="FF33CC"/>
                              </a:solidFill>
                              <a:latin typeface="Cambria Math"/>
                            </a:rPr>
                            <m:t>−1,</m:t>
                          </m:r>
                          <m:r>
                            <a:rPr lang="en-US" i="1">
                              <a:solidFill>
                                <a:srgbClr val="FF33CC"/>
                              </a:solidFill>
                              <a:latin typeface="Cambria Math"/>
                            </a:rPr>
                            <m:t>𝑥</m:t>
                          </m:r>
                          <m:r>
                            <a:rPr lang="en-US" i="1">
                              <a:solidFill>
                                <a:srgbClr val="FF33CC"/>
                              </a:solidFill>
                              <a:latin typeface="Cambria Math"/>
                            </a:rPr>
                            <m:t>−</m:t>
                          </m:r>
                          <m:r>
                            <a:rPr lang="en-US" i="1">
                              <a:solidFill>
                                <a:srgbClr val="FF33CC"/>
                              </a:solidFill>
                              <a:latin typeface="Cambria Math"/>
                            </a:rPr>
                            <m:t>𝑅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FF33C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FF33CC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FF33CC"/>
                                      </a:solidFill>
                                      <a:latin typeface="Cambria Math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FF33CC"/>
                                      </a:solidFill>
                                      <a:latin typeface="Cambria Math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  <m:r>
                            <a:rPr lang="en-US" i="1">
                              <a:solidFill>
                                <a:srgbClr val="FF33CC"/>
                              </a:solidFill>
                              <a:latin typeface="Cambria Math"/>
                            </a:rPr>
                            <m:t>, </m:t>
                          </m:r>
                          <m:r>
                            <a:rPr lang="en-US" i="1">
                              <a:solidFill>
                                <a:srgbClr val="FF33CC"/>
                              </a:solidFill>
                              <a:latin typeface="Cambria Math"/>
                            </a:rPr>
                            <m:t>𝑦</m:t>
                          </m:r>
                        </m:e>
                      </m:d>
                      <m:r>
                        <a:rPr lang="en-US" i="1">
                          <a:latin typeface="Cambria Math"/>
                        </a:rPr>
                        <m:t>∨</m:t>
                      </m:r>
                      <m:r>
                        <a:rPr lang="en-US" i="1">
                          <a:solidFill>
                            <a:srgbClr val="00B050"/>
                          </a:solidFill>
                          <a:latin typeface="Cambria Math"/>
                        </a:rPr>
                        <m:t>𝑆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𝑗</m:t>
                          </m:r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−1,</m:t>
                          </m:r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𝑘</m:t>
                          </m:r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𝑥</m:t>
                          </m:r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𝑦</m:t>
                          </m:r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−</m:t>
                          </m:r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𝑅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00B050"/>
                                      </a:solidFill>
                                      <a:latin typeface="Cambria Math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00B050"/>
                                      </a:solidFill>
                                      <a:latin typeface="Cambria Math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Search for True entry 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𝑆</m:t>
                    </m:r>
                    <m:r>
                      <a:rPr lang="en-US" b="0" i="1" smtClean="0">
                        <a:latin typeface="Cambria Math"/>
                      </a:rPr>
                      <m:t>(</m:t>
                    </m:r>
                    <m:r>
                      <a:rPr lang="en-US" b="0" i="1" smtClean="0">
                        <a:latin typeface="Cambria Math"/>
                      </a:rPr>
                      <m:t>𝑛</m:t>
                    </m:r>
                    <m:r>
                      <a:rPr lang="en-US" b="0" i="1" smtClean="0">
                        <a:latin typeface="Cambria Math"/>
                      </a:rPr>
                      <m:t>,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/>
                          </a:rPr>
                          <m:t>𝑛</m:t>
                        </m:r>
                      </m:num>
                      <m:den>
                        <m:r>
                          <a:rPr lang="en-US" b="0" i="1" smtClean="0">
                            <a:latin typeface="Cambria Math"/>
                          </a:rPr>
                          <m:t>2</m:t>
                        </m:r>
                      </m:den>
                    </m:f>
                    <m:r>
                      <a:rPr lang="en-US" b="0" i="1" smtClean="0">
                        <a:latin typeface="Cambria Math"/>
                      </a:rPr>
                      <m:t>,&gt;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/>
                          </a:rPr>
                          <m:t>𝑚𝑛</m:t>
                        </m:r>
                      </m:num>
                      <m:den>
                        <m:r>
                          <a:rPr lang="en-US" b="0" i="1" smtClean="0">
                            <a:latin typeface="Cambria Math"/>
                          </a:rPr>
                          <m:t>4</m:t>
                        </m:r>
                      </m:den>
                    </m:f>
                    <m:r>
                      <a:rPr lang="en-US" b="0" i="1" smtClean="0">
                        <a:latin typeface="Cambria Math"/>
                      </a:rPr>
                      <m:t>,&gt;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/>
                          </a:rPr>
                          <m:t>𝑚𝑛</m:t>
                        </m:r>
                      </m:num>
                      <m:den>
                        <m:r>
                          <a:rPr lang="en-US" b="0" i="1" smtClean="0">
                            <a:latin typeface="Cambria Math"/>
                          </a:rPr>
                          <m:t>4</m:t>
                        </m:r>
                      </m:den>
                    </m:f>
                    <m:r>
                      <a:rPr lang="en-US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dirty="0"/>
                  <a:t>	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1" y="1951038"/>
                <a:ext cx="11298398" cy="4525963"/>
              </a:xfrm>
              <a:blipFill>
                <a:blip r:embed="rId2"/>
                <a:stretch>
                  <a:fillRect l="-1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24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 txBox="1">
                <a:spLocks/>
              </p:cNvSpPr>
              <p:nvPr/>
            </p:nvSpPr>
            <p:spPr>
              <a:xfrm>
                <a:off x="76200" y="1143000"/>
                <a:ext cx="12039600" cy="13716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𝑆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/>
                            </a:rPr>
                            <m:t>𝑗</m:t>
                          </m:r>
                          <m:r>
                            <a:rPr lang="en-US" i="1">
                              <a:latin typeface="Cambria Math"/>
                            </a:rPr>
                            <m:t>,</m:t>
                          </m:r>
                          <m:r>
                            <a:rPr lang="en-US" i="1">
                              <a:latin typeface="Cambria Math"/>
                            </a:rPr>
                            <m:t>𝑘</m:t>
                          </m:r>
                          <m:r>
                            <a:rPr lang="en-US" i="1">
                              <a:latin typeface="Cambria Math"/>
                            </a:rPr>
                            <m:t>,</m:t>
                          </m:r>
                          <m:r>
                            <a:rPr lang="en-US" i="1">
                              <a:latin typeface="Cambria Math"/>
                            </a:rPr>
                            <m:t>𝑥</m:t>
                          </m:r>
                          <m:r>
                            <a:rPr lang="en-US" i="1">
                              <a:latin typeface="Cambria Math"/>
                            </a:rPr>
                            <m:t>,</m:t>
                          </m:r>
                          <m:r>
                            <a:rPr lang="en-US" i="1">
                              <a:latin typeface="Cambria Math"/>
                            </a:rPr>
                            <m:t>𝑦</m:t>
                          </m:r>
                        </m:e>
                      </m:d>
                      <m:r>
                        <a:rPr lang="en-US" i="1">
                          <a:latin typeface="Cambria Math"/>
                        </a:rPr>
                        <m:t>=</m:t>
                      </m:r>
                      <m:r>
                        <a:rPr lang="en-US" i="1">
                          <a:solidFill>
                            <a:srgbClr val="FF33CC"/>
                          </a:solidFill>
                          <a:latin typeface="Cambria Math"/>
                        </a:rPr>
                        <m:t>𝑆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FF33C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FF33CC"/>
                              </a:solidFill>
                              <a:latin typeface="Cambria Math"/>
                            </a:rPr>
                            <m:t>𝑗</m:t>
                          </m:r>
                          <m:r>
                            <a:rPr lang="en-US" i="1">
                              <a:solidFill>
                                <a:srgbClr val="FF33CC"/>
                              </a:solidFill>
                              <a:latin typeface="Cambria Math"/>
                            </a:rPr>
                            <m:t>−1,</m:t>
                          </m:r>
                          <m:r>
                            <a:rPr lang="en-US" i="1">
                              <a:solidFill>
                                <a:srgbClr val="FF33CC"/>
                              </a:solidFill>
                              <a:latin typeface="Cambria Math"/>
                            </a:rPr>
                            <m:t>𝑘</m:t>
                          </m:r>
                          <m:r>
                            <a:rPr lang="en-US" i="1">
                              <a:solidFill>
                                <a:srgbClr val="FF33CC"/>
                              </a:solidFill>
                              <a:latin typeface="Cambria Math"/>
                            </a:rPr>
                            <m:t>−1,</m:t>
                          </m:r>
                          <m:r>
                            <a:rPr lang="en-US" i="1">
                              <a:solidFill>
                                <a:srgbClr val="FF33CC"/>
                              </a:solidFill>
                              <a:latin typeface="Cambria Math"/>
                            </a:rPr>
                            <m:t>𝑥</m:t>
                          </m:r>
                          <m:r>
                            <a:rPr lang="en-US" i="1">
                              <a:solidFill>
                                <a:srgbClr val="FF33CC"/>
                              </a:solidFill>
                              <a:latin typeface="Cambria Math"/>
                            </a:rPr>
                            <m:t>−</m:t>
                          </m:r>
                          <m:r>
                            <a:rPr lang="en-US" i="1">
                              <a:solidFill>
                                <a:srgbClr val="FF33CC"/>
                              </a:solidFill>
                              <a:latin typeface="Cambria Math"/>
                            </a:rPr>
                            <m:t>𝑅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FF33C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FF33CC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FF33CC"/>
                                      </a:solidFill>
                                      <a:latin typeface="Cambria Math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FF33CC"/>
                                      </a:solidFill>
                                      <a:latin typeface="Cambria Math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  <m:r>
                            <a:rPr lang="en-US" i="1">
                              <a:solidFill>
                                <a:srgbClr val="FF33CC"/>
                              </a:solidFill>
                              <a:latin typeface="Cambria Math"/>
                            </a:rPr>
                            <m:t>, </m:t>
                          </m:r>
                          <m:r>
                            <a:rPr lang="en-US" i="1">
                              <a:solidFill>
                                <a:srgbClr val="FF33CC"/>
                              </a:solidFill>
                              <a:latin typeface="Cambria Math"/>
                            </a:rPr>
                            <m:t>𝑦</m:t>
                          </m:r>
                        </m:e>
                      </m:d>
                      <m:r>
                        <a:rPr lang="en-US" i="1">
                          <a:latin typeface="Cambria Math"/>
                        </a:rPr>
                        <m:t>∨</m:t>
                      </m:r>
                      <m:r>
                        <a:rPr lang="en-US" i="1">
                          <a:solidFill>
                            <a:srgbClr val="00B050"/>
                          </a:solidFill>
                          <a:latin typeface="Cambria Math"/>
                        </a:rPr>
                        <m:t>𝑆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𝑗</m:t>
                          </m:r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−1,</m:t>
                          </m:r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𝑘</m:t>
                          </m:r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𝑥</m:t>
                          </m:r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𝑦</m:t>
                          </m:r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−</m:t>
                          </m:r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𝑅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00B050"/>
                                      </a:solidFill>
                                      <a:latin typeface="Cambria Math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00B050"/>
                                      </a:solidFill>
                                      <a:latin typeface="Cambria Math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" y="1143000"/>
                <a:ext cx="12039600" cy="1371600"/>
              </a:xfrm>
              <a:prstGeom prst="rect">
                <a:avLst/>
              </a:prstGeom>
              <a:blipFill>
                <a:blip r:embed="rId3"/>
                <a:stretch>
                  <a:fillRect l="-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D3F65450-C1D3-164F-8006-FEB1F4FC989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266700" y="2257012"/>
                <a:ext cx="4745199" cy="1938864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i="1" smtClean="0">
                        <a:latin typeface="Cambria Math"/>
                      </a:rPr>
                      <m:t>𝑆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/>
                          </a:rPr>
                          <m:t>𝑗</m:t>
                        </m:r>
                        <m:r>
                          <a:rPr lang="en-US" sz="2000" i="1">
                            <a:latin typeface="Cambria Math"/>
                          </a:rPr>
                          <m:t>,</m:t>
                        </m:r>
                        <m:r>
                          <a:rPr lang="en-US" sz="2000" i="1">
                            <a:latin typeface="Cambria Math"/>
                          </a:rPr>
                          <m:t>𝑘</m:t>
                        </m:r>
                        <m:r>
                          <a:rPr lang="en-US" sz="2000" i="1">
                            <a:latin typeface="Cambria Math"/>
                          </a:rPr>
                          <m:t>,</m:t>
                        </m:r>
                        <m:r>
                          <a:rPr lang="en-US" sz="2000" i="1">
                            <a:latin typeface="Cambria Math"/>
                          </a:rPr>
                          <m:t>𝑥</m:t>
                        </m:r>
                        <m:r>
                          <a:rPr lang="en-US" sz="2000" i="1">
                            <a:latin typeface="Cambria Math"/>
                          </a:rPr>
                          <m:t>,</m:t>
                        </m:r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</m:d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000" dirty="0"/>
                  <a:t> True if:</a:t>
                </a:r>
              </a:p>
              <a:p>
                <a:pPr marL="0" indent="0">
                  <a:buNone/>
                </a:pPr>
                <a:r>
                  <a:rPr lang="en-US" sz="2000" dirty="0"/>
                  <a:t>	from among the first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/>
                      </a:rPr>
                      <m:t>𝑗</m:t>
                    </m:r>
                  </m:oMath>
                </a14:m>
                <a:r>
                  <a:rPr lang="en-US" sz="2000" dirty="0"/>
                  <a:t> precincts</a:t>
                </a:r>
              </a:p>
              <a:p>
                <a:pPr marL="0" indent="0">
                  <a:buNone/>
                </a:pPr>
                <a:r>
                  <a:rPr lang="en-US" sz="2000" dirty="0"/>
                  <a:t>	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/>
                      </a:rPr>
                      <m:t>𝑘</m:t>
                    </m:r>
                  </m:oMath>
                </a14:m>
                <a:r>
                  <a:rPr lang="en-US" sz="2000" dirty="0"/>
                  <a:t> are assigned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𝐷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	exactly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/>
                      </a:rPr>
                      <m:t>𝑥</m:t>
                    </m:r>
                  </m:oMath>
                </a14:m>
                <a:r>
                  <a:rPr lang="en-US" sz="2000" dirty="0"/>
                  <a:t> vote for R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𝐷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	exactly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/>
                      </a:rPr>
                      <m:t>𝑦</m:t>
                    </m:r>
                  </m:oMath>
                </a14:m>
                <a:r>
                  <a:rPr lang="en-US" sz="2000" dirty="0"/>
                  <a:t> vote for R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𝐷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	</a:t>
                </a:r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D3F65450-C1D3-164F-8006-FEB1F4FC98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6700" y="2257012"/>
                <a:ext cx="4745199" cy="1938864"/>
              </a:xfrm>
              <a:prstGeom prst="rect">
                <a:avLst/>
              </a:prstGeom>
              <a:blipFill>
                <a:blip r:embed="rId4"/>
                <a:stretch>
                  <a:fillRect t="-1299" b="-649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357177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ontent Placeholder 2">
                <a:extLst>
                  <a:ext uri="{FF2B5EF4-FFF2-40B4-BE49-F238E27FC236}">
                    <a16:creationId xmlns:a16="http://schemas.microsoft.com/office/drawing/2014/main" id="{36622E68-595E-7B42-BC29-A8F218BECA6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1" y="1951038"/>
                <a:ext cx="11298398" cy="4525963"/>
              </a:xfrm>
            </p:spPr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r>
                  <a:rPr lang="en-US" dirty="0"/>
                  <a:t>Initialize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𝑆</m:t>
                    </m:r>
                    <m:r>
                      <a:rPr lang="en-US" b="0" i="1" smtClean="0">
                        <a:latin typeface="Cambria Math"/>
                      </a:rPr>
                      <m:t>(0,0,0,0)=</m:t>
                    </m:r>
                  </m:oMath>
                </a14:m>
                <a:r>
                  <a:rPr lang="en-US" dirty="0"/>
                  <a:t> True</a:t>
                </a:r>
              </a:p>
              <a:p>
                <a:pPr marL="0" indent="0">
                  <a:buNone/>
                </a:pPr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𝑗</m:t>
                    </m:r>
                    <m:r>
                      <a:rPr lang="en-US" b="0" i="1" smtClean="0">
                        <a:latin typeface="Cambria Math"/>
                      </a:rPr>
                      <m:t>=1,…,</m:t>
                    </m:r>
                    <m:r>
                      <a:rPr lang="en-US" b="0" i="1" smtClean="0">
                        <a:latin typeface="Cambria Math"/>
                      </a:rPr>
                      <m:t>𝑛</m:t>
                    </m:r>
                  </m:oMath>
                </a14:m>
                <a:r>
                  <a:rPr lang="en-US" dirty="0"/>
                  <a:t>:</a:t>
                </a:r>
              </a:p>
              <a:p>
                <a:pPr marL="0" indent="0">
                  <a:buNone/>
                </a:pPr>
                <a:r>
                  <a:rPr lang="en-US" dirty="0"/>
                  <a:t>   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𝑘</m:t>
                    </m:r>
                    <m:r>
                      <a:rPr lang="en-US" b="0" i="1" smtClean="0">
                        <a:latin typeface="Cambria Math"/>
                      </a:rPr>
                      <m:t>=1,…,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/>
                      </a:rPr>
                      <m:t>min</m:t>
                    </m:r>
                    <m:r>
                      <a:rPr lang="en-US" b="0" i="1" smtClean="0">
                        <a:latin typeface="Cambria Math"/>
                      </a:rPr>
                      <m:t>⁡(</m:t>
                    </m:r>
                    <m:r>
                      <a:rPr lang="en-US" b="0" i="1" smtClean="0">
                        <a:latin typeface="Cambria Math"/>
                      </a:rPr>
                      <m:t>𝑗</m:t>
                    </m:r>
                    <m:r>
                      <a:rPr lang="en-US" b="0" i="1" smtClean="0">
                        <a:latin typeface="Cambria Math"/>
                      </a:rPr>
                      <m:t>,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/>
                          </a:rPr>
                          <m:t>𝑛</m:t>
                        </m:r>
                      </m:num>
                      <m:den>
                        <m:r>
                          <a:rPr lang="en-US" b="0" i="1" smtClean="0">
                            <a:latin typeface="Cambria Math"/>
                          </a:rPr>
                          <m:t>2</m:t>
                        </m:r>
                      </m:den>
                    </m:f>
                    <m:r>
                      <a:rPr lang="en-US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dirty="0"/>
                  <a:t>:</a:t>
                </a:r>
              </a:p>
              <a:p>
                <a:pPr marL="0" indent="0">
                  <a:buNone/>
                </a:pPr>
                <a:r>
                  <a:rPr lang="en-US" dirty="0"/>
                  <a:t>       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𝑥</m:t>
                    </m:r>
                    <m:r>
                      <a:rPr lang="en-US" b="0" i="1" smtClean="0">
                        <a:latin typeface="Cambria Math"/>
                      </a:rPr>
                      <m:t>=0,…,</m:t>
                    </m:r>
                    <m:r>
                      <a:rPr lang="en-US" b="0" i="1" smtClean="0">
                        <a:latin typeface="Cambria Math"/>
                      </a:rPr>
                      <m:t>𝑗𝑚</m:t>
                    </m:r>
                  </m:oMath>
                </a14:m>
                <a:r>
                  <a:rPr lang="en-US" dirty="0"/>
                  <a:t>:</a:t>
                </a:r>
              </a:p>
              <a:p>
                <a:pPr marL="0" indent="0">
                  <a:buNone/>
                </a:pPr>
                <a:r>
                  <a:rPr lang="en-US" dirty="0"/>
                  <a:t>           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𝑦</m:t>
                    </m:r>
                    <m:r>
                      <a:rPr lang="en-US" b="0" i="1" smtClean="0">
                        <a:latin typeface="Cambria Math"/>
                      </a:rPr>
                      <m:t>=0,…,</m:t>
                    </m:r>
                    <m:r>
                      <a:rPr lang="en-US" b="0" i="1" smtClean="0">
                        <a:latin typeface="Cambria Math"/>
                      </a:rPr>
                      <m:t>𝑗𝑚</m:t>
                    </m:r>
                  </m:oMath>
                </a14:m>
                <a:r>
                  <a:rPr lang="en-US" dirty="0"/>
                  <a:t>:</a:t>
                </a:r>
              </a:p>
              <a:p>
                <a:pPr marL="0" indent="0">
                  <a:buNone/>
                </a:pPr>
                <a:r>
                  <a:rPr lang="en-US" dirty="0"/>
                  <a:t>              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𝑆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𝑗</m:t>
                        </m:r>
                        <m:r>
                          <a:rPr lang="en-US" i="1">
                            <a:latin typeface="Cambria Math"/>
                          </a:rPr>
                          <m:t>,</m:t>
                        </m:r>
                        <m:r>
                          <a:rPr lang="en-US" i="1">
                            <a:latin typeface="Cambria Math"/>
                          </a:rPr>
                          <m:t>𝑘</m:t>
                        </m:r>
                        <m:r>
                          <a:rPr lang="en-US" i="1">
                            <a:latin typeface="Cambria Math"/>
                          </a:rPr>
                          <m:t>,</m:t>
                        </m:r>
                        <m:r>
                          <a:rPr lang="en-US" i="1">
                            <a:latin typeface="Cambria Math"/>
                          </a:rPr>
                          <m:t>𝑥</m:t>
                        </m:r>
                        <m:r>
                          <a:rPr lang="en-US" i="1">
                            <a:latin typeface="Cambria Math"/>
                          </a:rPr>
                          <m:t>,</m:t>
                        </m:r>
                        <m:r>
                          <a:rPr lang="en-US" i="1">
                            <a:latin typeface="Cambria Math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=</m:t>
                    </m:r>
                  </m:oMath>
                </a14:m>
                <a:endParaRPr lang="en-US" b="0" i="1" dirty="0">
                  <a:latin typeface="Cambria Math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FF33CC"/>
                          </a:solidFill>
                          <a:latin typeface="Cambria Math"/>
                        </a:rPr>
                        <m:t>𝑆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FF33C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FF33CC"/>
                              </a:solidFill>
                              <a:latin typeface="Cambria Math"/>
                            </a:rPr>
                            <m:t>𝑗</m:t>
                          </m:r>
                          <m:r>
                            <a:rPr lang="en-US" i="1">
                              <a:solidFill>
                                <a:srgbClr val="FF33CC"/>
                              </a:solidFill>
                              <a:latin typeface="Cambria Math"/>
                            </a:rPr>
                            <m:t>−1,</m:t>
                          </m:r>
                          <m:r>
                            <a:rPr lang="en-US" i="1">
                              <a:solidFill>
                                <a:srgbClr val="FF33CC"/>
                              </a:solidFill>
                              <a:latin typeface="Cambria Math"/>
                            </a:rPr>
                            <m:t>𝑘</m:t>
                          </m:r>
                          <m:r>
                            <a:rPr lang="en-US" i="1">
                              <a:solidFill>
                                <a:srgbClr val="FF33CC"/>
                              </a:solidFill>
                              <a:latin typeface="Cambria Math"/>
                            </a:rPr>
                            <m:t>−1,</m:t>
                          </m:r>
                          <m:r>
                            <a:rPr lang="en-US" i="1">
                              <a:solidFill>
                                <a:srgbClr val="FF33CC"/>
                              </a:solidFill>
                              <a:latin typeface="Cambria Math"/>
                            </a:rPr>
                            <m:t>𝑥</m:t>
                          </m:r>
                          <m:r>
                            <a:rPr lang="en-US" i="1">
                              <a:solidFill>
                                <a:srgbClr val="FF33CC"/>
                              </a:solidFill>
                              <a:latin typeface="Cambria Math"/>
                            </a:rPr>
                            <m:t>−</m:t>
                          </m:r>
                          <m:r>
                            <a:rPr lang="en-US" i="1">
                              <a:solidFill>
                                <a:srgbClr val="FF33CC"/>
                              </a:solidFill>
                              <a:latin typeface="Cambria Math"/>
                            </a:rPr>
                            <m:t>𝑅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FF33C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FF33CC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FF33CC"/>
                                      </a:solidFill>
                                      <a:latin typeface="Cambria Math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FF33CC"/>
                                      </a:solidFill>
                                      <a:latin typeface="Cambria Math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  <m:r>
                            <a:rPr lang="en-US" i="1">
                              <a:solidFill>
                                <a:srgbClr val="FF33CC"/>
                              </a:solidFill>
                              <a:latin typeface="Cambria Math"/>
                            </a:rPr>
                            <m:t>, </m:t>
                          </m:r>
                          <m:r>
                            <a:rPr lang="en-US" i="1">
                              <a:solidFill>
                                <a:srgbClr val="FF33CC"/>
                              </a:solidFill>
                              <a:latin typeface="Cambria Math"/>
                            </a:rPr>
                            <m:t>𝑦</m:t>
                          </m:r>
                        </m:e>
                      </m:d>
                      <m:r>
                        <a:rPr lang="en-US" i="1">
                          <a:latin typeface="Cambria Math"/>
                        </a:rPr>
                        <m:t>∨</m:t>
                      </m:r>
                      <m:r>
                        <a:rPr lang="en-US" i="1">
                          <a:solidFill>
                            <a:srgbClr val="00B050"/>
                          </a:solidFill>
                          <a:latin typeface="Cambria Math"/>
                        </a:rPr>
                        <m:t>𝑆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𝑗</m:t>
                          </m:r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−1,</m:t>
                          </m:r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𝑘</m:t>
                          </m:r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𝑥</m:t>
                          </m:r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𝑦</m:t>
                          </m:r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−</m:t>
                          </m:r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𝑅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00B050"/>
                                      </a:solidFill>
                                      <a:latin typeface="Cambria Math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00B050"/>
                                      </a:solidFill>
                                      <a:latin typeface="Cambria Math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Search for True entry 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𝑆</m:t>
                    </m:r>
                    <m:r>
                      <a:rPr lang="en-US" b="0" i="1" smtClean="0">
                        <a:latin typeface="Cambria Math"/>
                      </a:rPr>
                      <m:t>(</m:t>
                    </m:r>
                    <m:r>
                      <a:rPr lang="en-US" b="0" i="1" smtClean="0">
                        <a:latin typeface="Cambria Math"/>
                      </a:rPr>
                      <m:t>𝑛</m:t>
                    </m:r>
                    <m:r>
                      <a:rPr lang="en-US" b="0" i="1" smtClean="0">
                        <a:latin typeface="Cambria Math"/>
                      </a:rPr>
                      <m:t>,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/>
                          </a:rPr>
                          <m:t>𝑛</m:t>
                        </m:r>
                      </m:num>
                      <m:den>
                        <m:r>
                          <a:rPr lang="en-US" b="0" i="1" smtClean="0">
                            <a:latin typeface="Cambria Math"/>
                          </a:rPr>
                          <m:t>2</m:t>
                        </m:r>
                      </m:den>
                    </m:f>
                    <m:r>
                      <a:rPr lang="en-US" b="0" i="1" smtClean="0">
                        <a:latin typeface="Cambria Math"/>
                      </a:rPr>
                      <m:t>,&gt;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/>
                          </a:rPr>
                          <m:t>𝑚𝑛</m:t>
                        </m:r>
                      </m:num>
                      <m:den>
                        <m:r>
                          <a:rPr lang="en-US" b="0" i="1" smtClean="0">
                            <a:latin typeface="Cambria Math"/>
                          </a:rPr>
                          <m:t>4</m:t>
                        </m:r>
                      </m:den>
                    </m:f>
                    <m:r>
                      <a:rPr lang="en-US" b="0" i="1" smtClean="0">
                        <a:latin typeface="Cambria Math"/>
                      </a:rPr>
                      <m:t>,&gt;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/>
                          </a:rPr>
                          <m:t>𝑚𝑛</m:t>
                        </m:r>
                      </m:num>
                      <m:den>
                        <m:r>
                          <a:rPr lang="en-US" b="0" i="1" smtClean="0">
                            <a:latin typeface="Cambria Math"/>
                          </a:rPr>
                          <m:t>4</m:t>
                        </m:r>
                      </m:den>
                    </m:f>
                    <m:r>
                      <a:rPr lang="en-US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dirty="0"/>
                  <a:t>	</a:t>
                </a:r>
              </a:p>
            </p:txBody>
          </p:sp>
        </mc:Choice>
        <mc:Fallback xmlns="">
          <p:sp>
            <p:nvSpPr>
              <p:cNvPr id="15" name="Content Placeholder 2">
                <a:extLst>
                  <a:ext uri="{FF2B5EF4-FFF2-40B4-BE49-F238E27FC236}">
                    <a16:creationId xmlns:a16="http://schemas.microsoft.com/office/drawing/2014/main" id="{36622E68-595E-7B42-BC29-A8F218BECA6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1" y="1951038"/>
                <a:ext cx="11298398" cy="4525963"/>
              </a:xfrm>
              <a:blipFill>
                <a:blip r:embed="rId3"/>
                <a:stretch>
                  <a:fillRect l="-1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Run-Time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25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16986" y="2499752"/>
                <a:ext cx="43518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/>
                        </a:rPr>
                        <m:t>𝑛</m:t>
                      </m:r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986" y="2499752"/>
                <a:ext cx="435184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510654" y="2961417"/>
                <a:ext cx="435184" cy="72244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𝑛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654" y="2961417"/>
                <a:ext cx="435184" cy="722442"/>
              </a:xfrm>
              <a:prstGeom prst="rect">
                <a:avLst/>
              </a:prstGeom>
              <a:blipFill>
                <a:blip r:embed="rId5"/>
                <a:stretch>
                  <a:fillRect b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685799" y="3588074"/>
                <a:ext cx="69326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/>
                        </a:rPr>
                        <m:t>𝑛𝑚</m:t>
                      </m:r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799" y="3588074"/>
                <a:ext cx="693267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066800" y="4034135"/>
                <a:ext cx="69326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/>
                        </a:rPr>
                        <m:t>𝑛𝑚</m:t>
                      </m:r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800" y="4034135"/>
                <a:ext cx="693267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7807697" y="3234131"/>
                <a:ext cx="185980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>
                          <a:solidFill>
                            <a:srgbClr val="FF0000"/>
                          </a:solidFill>
                          <a:latin typeface="Cambria Math"/>
                        </a:rPr>
                        <m:t>Θ</m:t>
                      </m:r>
                      <m:r>
                        <a:rPr lang="en-US" sz="3200" i="1">
                          <a:solidFill>
                            <a:srgbClr val="FF0000"/>
                          </a:solidFill>
                          <a:latin typeface="Cambria Math"/>
                        </a:rPr>
                        <m:t>(</m:t>
                      </m:r>
                      <m:sSup>
                        <m:sSupPr>
                          <m:ctrlPr>
                            <a:rPr lang="en-US" sz="3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𝑛</m:t>
                          </m:r>
                        </m:e>
                        <m:sup>
                          <m:r>
                            <a:rPr lang="en-US" sz="32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4</m:t>
                          </m:r>
                        </m:sup>
                      </m:sSup>
                      <m:sSup>
                        <m:sSupPr>
                          <m:ctrlPr>
                            <a:rPr lang="en-US" sz="32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𝑚</m:t>
                          </m:r>
                        </m:e>
                        <m:sup>
                          <m:r>
                            <a:rPr lang="en-US" sz="32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3200" i="1">
                          <a:solidFill>
                            <a:srgbClr val="FF0000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7697" y="3234131"/>
                <a:ext cx="1859805" cy="584775"/>
              </a:xfrm>
              <a:prstGeom prst="rect">
                <a:avLst/>
              </a:prstGeom>
              <a:blipFill>
                <a:blip r:embed="rId8"/>
                <a:stretch>
                  <a:fillRect r="-2721" b="-191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50513E15-DA96-3945-974C-0BEF6B54793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6200" y="1143000"/>
                <a:ext cx="12039600" cy="13716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𝑆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/>
                            </a:rPr>
                            <m:t>𝑗</m:t>
                          </m:r>
                          <m:r>
                            <a:rPr lang="en-US" i="1">
                              <a:latin typeface="Cambria Math"/>
                            </a:rPr>
                            <m:t>,</m:t>
                          </m:r>
                          <m:r>
                            <a:rPr lang="en-US" i="1">
                              <a:latin typeface="Cambria Math"/>
                            </a:rPr>
                            <m:t>𝑘</m:t>
                          </m:r>
                          <m:r>
                            <a:rPr lang="en-US" i="1">
                              <a:latin typeface="Cambria Math"/>
                            </a:rPr>
                            <m:t>,</m:t>
                          </m:r>
                          <m:r>
                            <a:rPr lang="en-US" i="1">
                              <a:latin typeface="Cambria Math"/>
                            </a:rPr>
                            <m:t>𝑥</m:t>
                          </m:r>
                          <m:r>
                            <a:rPr lang="en-US" i="1">
                              <a:latin typeface="Cambria Math"/>
                            </a:rPr>
                            <m:t>,</m:t>
                          </m:r>
                          <m:r>
                            <a:rPr lang="en-US" i="1">
                              <a:latin typeface="Cambria Math"/>
                            </a:rPr>
                            <m:t>𝑦</m:t>
                          </m:r>
                        </m:e>
                      </m:d>
                      <m:r>
                        <a:rPr lang="en-US" i="1">
                          <a:latin typeface="Cambria Math"/>
                        </a:rPr>
                        <m:t>=</m:t>
                      </m:r>
                      <m:r>
                        <a:rPr lang="en-US" i="1">
                          <a:solidFill>
                            <a:srgbClr val="FF33CC"/>
                          </a:solidFill>
                          <a:latin typeface="Cambria Math"/>
                        </a:rPr>
                        <m:t>𝑆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FF33C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FF33CC"/>
                              </a:solidFill>
                              <a:latin typeface="Cambria Math"/>
                            </a:rPr>
                            <m:t>𝑗</m:t>
                          </m:r>
                          <m:r>
                            <a:rPr lang="en-US" i="1">
                              <a:solidFill>
                                <a:srgbClr val="FF33CC"/>
                              </a:solidFill>
                              <a:latin typeface="Cambria Math"/>
                            </a:rPr>
                            <m:t>−1,</m:t>
                          </m:r>
                          <m:r>
                            <a:rPr lang="en-US" i="1">
                              <a:solidFill>
                                <a:srgbClr val="FF33CC"/>
                              </a:solidFill>
                              <a:latin typeface="Cambria Math"/>
                            </a:rPr>
                            <m:t>𝑘</m:t>
                          </m:r>
                          <m:r>
                            <a:rPr lang="en-US" i="1">
                              <a:solidFill>
                                <a:srgbClr val="FF33CC"/>
                              </a:solidFill>
                              <a:latin typeface="Cambria Math"/>
                            </a:rPr>
                            <m:t>−1,</m:t>
                          </m:r>
                          <m:r>
                            <a:rPr lang="en-US" i="1">
                              <a:solidFill>
                                <a:srgbClr val="FF33CC"/>
                              </a:solidFill>
                              <a:latin typeface="Cambria Math"/>
                            </a:rPr>
                            <m:t>𝑥</m:t>
                          </m:r>
                          <m:r>
                            <a:rPr lang="en-US" i="1">
                              <a:solidFill>
                                <a:srgbClr val="FF33CC"/>
                              </a:solidFill>
                              <a:latin typeface="Cambria Math"/>
                            </a:rPr>
                            <m:t>−</m:t>
                          </m:r>
                          <m:r>
                            <a:rPr lang="en-US" i="1">
                              <a:solidFill>
                                <a:srgbClr val="FF33CC"/>
                              </a:solidFill>
                              <a:latin typeface="Cambria Math"/>
                            </a:rPr>
                            <m:t>𝑅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FF33C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FF33CC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FF33CC"/>
                                      </a:solidFill>
                                      <a:latin typeface="Cambria Math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FF33CC"/>
                                      </a:solidFill>
                                      <a:latin typeface="Cambria Math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  <m:r>
                            <a:rPr lang="en-US" i="1">
                              <a:solidFill>
                                <a:srgbClr val="FF33CC"/>
                              </a:solidFill>
                              <a:latin typeface="Cambria Math"/>
                            </a:rPr>
                            <m:t>, </m:t>
                          </m:r>
                          <m:r>
                            <a:rPr lang="en-US" i="1">
                              <a:solidFill>
                                <a:srgbClr val="FF33CC"/>
                              </a:solidFill>
                              <a:latin typeface="Cambria Math"/>
                            </a:rPr>
                            <m:t>𝑦</m:t>
                          </m:r>
                        </m:e>
                      </m:d>
                      <m:r>
                        <a:rPr lang="en-US" i="1">
                          <a:latin typeface="Cambria Math"/>
                        </a:rPr>
                        <m:t>∨</m:t>
                      </m:r>
                      <m:r>
                        <a:rPr lang="en-US" i="1">
                          <a:solidFill>
                            <a:srgbClr val="00B050"/>
                          </a:solidFill>
                          <a:latin typeface="Cambria Math"/>
                        </a:rPr>
                        <m:t>𝑆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𝑗</m:t>
                          </m:r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−1,</m:t>
                          </m:r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𝑘</m:t>
                          </m:r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𝑥</m:t>
                          </m:r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𝑦</m:t>
                          </m:r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−</m:t>
                          </m:r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𝑅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00B050"/>
                                      </a:solidFill>
                                      <a:latin typeface="Cambria Math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00B050"/>
                                      </a:solidFill>
                                      <a:latin typeface="Cambria Math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50513E15-DA96-3945-974C-0BEF6B5479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" y="1143000"/>
                <a:ext cx="12039600" cy="1371600"/>
              </a:xfrm>
              <a:prstGeom prst="rect">
                <a:avLst/>
              </a:prstGeom>
              <a:blipFill>
                <a:blip r:embed="rId9"/>
                <a:stretch>
                  <a:fillRect l="-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31456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481D0-DAAD-1C4D-A6B8-1FEA9C5DC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We Visualize this 4D “Table”?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4407C40-B857-E949-B1C6-9576ECE1D69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28600" y="5943601"/>
                <a:ext cx="9677400" cy="761999"/>
              </a:xfrm>
            </p:spPr>
            <p:txBody>
              <a:bodyPr>
                <a:normAutofit fontScale="85000"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To get a solution: search for True entry at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𝑆</m:t>
                    </m:r>
                    <m:r>
                      <a:rPr lang="en-US" i="1">
                        <a:latin typeface="Cambria Math"/>
                      </a:rPr>
                      <m:t>(</m:t>
                    </m:r>
                    <m:r>
                      <a:rPr lang="en-US" i="1">
                        <a:latin typeface="Cambria Math"/>
                      </a:rPr>
                      <m:t>𝑛</m:t>
                    </m:r>
                    <m:r>
                      <a:rPr lang="en-US" i="1">
                        <a:latin typeface="Cambria Math"/>
                      </a:rPr>
                      <m:t>,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/>
                          </a:rPr>
                          <m:t>𝑛</m:t>
                        </m:r>
                      </m:num>
                      <m:den>
                        <m:r>
                          <a:rPr lang="en-US" i="1">
                            <a:latin typeface="Cambria Math"/>
                          </a:rPr>
                          <m:t>2</m:t>
                        </m:r>
                      </m:den>
                    </m:f>
                    <m:r>
                      <a:rPr lang="en-US" i="1">
                        <a:latin typeface="Cambria Math"/>
                      </a:rPr>
                      <m:t>,&gt;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/>
                          </a:rPr>
                          <m:t>𝑚𝑛</m:t>
                        </m:r>
                      </m:num>
                      <m:den>
                        <m:r>
                          <a:rPr lang="en-US" i="1">
                            <a:latin typeface="Cambria Math"/>
                          </a:rPr>
                          <m:t>4</m:t>
                        </m:r>
                      </m:den>
                    </m:f>
                    <m:r>
                      <a:rPr lang="en-US" i="1">
                        <a:latin typeface="Cambria Math"/>
                      </a:rPr>
                      <m:t>,&gt;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/>
                          </a:rPr>
                          <m:t>𝑚𝑛</m:t>
                        </m:r>
                      </m:num>
                      <m:den>
                        <m:r>
                          <a:rPr lang="en-US" i="1">
                            <a:latin typeface="Cambria Math"/>
                          </a:rPr>
                          <m:t>4</m:t>
                        </m:r>
                      </m:den>
                    </m:f>
                    <m:r>
                      <a:rPr lang="en-US" i="1">
                        <a:latin typeface="Cambria Math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4407C40-B857-E949-B1C6-9576ECE1D6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8600" y="5943601"/>
                <a:ext cx="9677400" cy="761999"/>
              </a:xfrm>
              <a:blipFill>
                <a:blip r:embed="rId2"/>
                <a:stretch>
                  <a:fillRect l="-11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7573DF-815A-E047-9BF1-0F13F31826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26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7540C475-8898-5F46-BE86-4D44768B897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446801" y="1219200"/>
                <a:ext cx="4745199" cy="1938864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i="1" smtClean="0">
                        <a:latin typeface="Cambria Math"/>
                      </a:rPr>
                      <m:t>𝑆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/>
                          </a:rPr>
                          <m:t>𝑗</m:t>
                        </m:r>
                        <m:r>
                          <a:rPr lang="en-US" sz="2000" i="1">
                            <a:latin typeface="Cambria Math"/>
                          </a:rPr>
                          <m:t>,</m:t>
                        </m:r>
                        <m:r>
                          <a:rPr lang="en-US" sz="2000" i="1">
                            <a:latin typeface="Cambria Math"/>
                          </a:rPr>
                          <m:t>𝑘</m:t>
                        </m:r>
                        <m:r>
                          <a:rPr lang="en-US" sz="2000" i="1">
                            <a:latin typeface="Cambria Math"/>
                          </a:rPr>
                          <m:t>,</m:t>
                        </m:r>
                        <m:r>
                          <a:rPr lang="en-US" sz="2000" i="1">
                            <a:latin typeface="Cambria Math"/>
                          </a:rPr>
                          <m:t>𝑥</m:t>
                        </m:r>
                        <m:r>
                          <a:rPr lang="en-US" sz="2000" i="1">
                            <a:latin typeface="Cambria Math"/>
                          </a:rPr>
                          <m:t>,</m:t>
                        </m:r>
                        <m:r>
                          <a:rPr lang="en-US" sz="2000" i="1">
                            <a:latin typeface="Cambria Math"/>
                          </a:rPr>
                          <m:t>𝑦</m:t>
                        </m:r>
                      </m:e>
                    </m:d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000" dirty="0"/>
                  <a:t> True if:</a:t>
                </a:r>
              </a:p>
              <a:p>
                <a:pPr marL="0" indent="0">
                  <a:buNone/>
                </a:pPr>
                <a:r>
                  <a:rPr lang="en-US" sz="2000" dirty="0"/>
                  <a:t>	from among the first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/>
                      </a:rPr>
                      <m:t>𝑗</m:t>
                    </m:r>
                  </m:oMath>
                </a14:m>
                <a:r>
                  <a:rPr lang="en-US" sz="2000" dirty="0"/>
                  <a:t> precincts</a:t>
                </a:r>
              </a:p>
              <a:p>
                <a:pPr marL="0" indent="0">
                  <a:buNone/>
                </a:pPr>
                <a:r>
                  <a:rPr lang="en-US" sz="2000" dirty="0"/>
                  <a:t>	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/>
                      </a:rPr>
                      <m:t>𝑘</m:t>
                    </m:r>
                  </m:oMath>
                </a14:m>
                <a:r>
                  <a:rPr lang="en-US" sz="2000" dirty="0"/>
                  <a:t> are assigned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𝐷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	exactly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/>
                      </a:rPr>
                      <m:t>𝑥</m:t>
                    </m:r>
                  </m:oMath>
                </a14:m>
                <a:r>
                  <a:rPr lang="en-US" sz="2000" dirty="0"/>
                  <a:t> vote for R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𝐷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	exactly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/>
                      </a:rPr>
                      <m:t>𝑦</m:t>
                    </m:r>
                  </m:oMath>
                </a14:m>
                <a:r>
                  <a:rPr lang="en-US" sz="2000" dirty="0"/>
                  <a:t> vote for R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/>
                          </a:rPr>
                          <m:t>𝐷</m:t>
                        </m:r>
                      </m:e>
                      <m:sub>
                        <m:r>
                          <a:rPr lang="en-US" sz="2000" i="1"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	</a:t>
                </a:r>
              </a:p>
            </p:txBody>
          </p:sp>
        </mc:Choice>
        <mc:Fallback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7540C475-8898-5F46-BE86-4D44768B89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801" y="1219200"/>
                <a:ext cx="4745199" cy="1938864"/>
              </a:xfrm>
              <a:prstGeom prst="rect">
                <a:avLst/>
              </a:prstGeom>
              <a:blipFill>
                <a:blip r:embed="rId3"/>
                <a:stretch>
                  <a:fillRect t="-1290" b="-129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68447B1-1CB2-D54C-80DD-DBA9B88B63BD}"/>
                  </a:ext>
                </a:extLst>
              </p:cNvPr>
              <p:cNvSpPr txBox="1"/>
              <p:nvPr/>
            </p:nvSpPr>
            <p:spPr>
              <a:xfrm>
                <a:off x="11129961" y="2258980"/>
                <a:ext cx="60901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solidFill>
                            <a:srgbClr val="FF0000"/>
                          </a:solidFill>
                          <a:latin typeface="Cambria Math"/>
                        </a:rPr>
                        <m:t>𝑛𝑚</m:t>
                      </m:r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68447B1-1CB2-D54C-80DD-DBA9B88B63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29961" y="2258980"/>
                <a:ext cx="609013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DC592E6-1A69-824F-9BFB-66FD6117EEAE}"/>
                  </a:ext>
                </a:extLst>
              </p:cNvPr>
              <p:cNvSpPr txBox="1"/>
              <p:nvPr/>
            </p:nvSpPr>
            <p:spPr>
              <a:xfrm>
                <a:off x="11129961" y="2646417"/>
                <a:ext cx="60901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solidFill>
                            <a:srgbClr val="FF0000"/>
                          </a:solidFill>
                          <a:latin typeface="Cambria Math"/>
                        </a:rPr>
                        <m:t>𝑛𝑚</m:t>
                      </m:r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DC592E6-1A69-824F-9BFB-66FD6117EE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29961" y="2646417"/>
                <a:ext cx="609013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B4A93F6-598D-4F4A-BDFE-122B93FDD703}"/>
                  </a:ext>
                </a:extLst>
              </p:cNvPr>
              <p:cNvSpPr txBox="1"/>
              <p:nvPr/>
            </p:nvSpPr>
            <p:spPr>
              <a:xfrm>
                <a:off x="11158536" y="1916050"/>
                <a:ext cx="66191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𝑛</m:t>
                      </m:r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/2</m:t>
                      </m:r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B4A93F6-598D-4F4A-BDFE-122B93FDD7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8536" y="1916050"/>
                <a:ext cx="661912" cy="400110"/>
              </a:xfrm>
              <a:prstGeom prst="rect">
                <a:avLst/>
              </a:prstGeom>
              <a:blipFill>
                <a:blip r:embed="rId6"/>
                <a:stretch>
                  <a:fillRect b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E16ED56-3B7F-444C-BFBE-4A79BB1B977F}"/>
                  </a:ext>
                </a:extLst>
              </p:cNvPr>
              <p:cNvSpPr txBox="1"/>
              <p:nvPr/>
            </p:nvSpPr>
            <p:spPr>
              <a:xfrm>
                <a:off x="11738974" y="1573120"/>
                <a:ext cx="39421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solidFill>
                            <a:srgbClr val="FF0000"/>
                          </a:solidFill>
                          <a:latin typeface="Cambria Math"/>
                        </a:rPr>
                        <m:t>𝑛</m:t>
                      </m:r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E16ED56-3B7F-444C-BFBE-4A79BB1B97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38974" y="1573120"/>
                <a:ext cx="394210" cy="400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114254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mtClean="0">
                          <a:solidFill>
                            <a:schemeClr val="bg1"/>
                          </a:solidFill>
                          <a:latin typeface="Cambria Math"/>
                        </a:rPr>
                        <m:t>Θ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/>
                        </a:rPr>
                        <m:t>(</m:t>
                      </m:r>
                      <m:sSup>
                        <m:sSup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𝑛</m:t>
                          </m:r>
                        </m:e>
                        <m:sup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4</m:t>
                          </m:r>
                        </m:sup>
                      </m:sSup>
                      <m:sSup>
                        <m:sSup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𝑚</m:t>
                          </m:r>
                        </m:e>
                        <m:sup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solidFill>
                            <a:schemeClr val="bg1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b="-208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This looks big!  Yes, and it’s interesting too! </a:t>
                </a:r>
                <a:r>
                  <a:rPr lang="en-US" dirty="0">
                    <a:sym typeface="Wingdings" pitchFamily="2" charset="2"/>
                  </a:rPr>
                  <a:t></a:t>
                </a:r>
                <a:endParaRPr lang="en-US" dirty="0"/>
              </a:p>
              <a:p>
                <a:r>
                  <a:rPr lang="en-US" dirty="0"/>
                  <a:t>Inputs:</a:t>
                </a:r>
              </a:p>
              <a:p>
                <a:pPr lvl="1"/>
                <a:r>
                  <a:rPr lang="en-US" dirty="0"/>
                  <a:t>List (size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) of precincts and counts of voters for Regular Party,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𝑅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Number of voters (integer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)</a:t>
                </a:r>
              </a:p>
              <a:p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is a </a:t>
                </a:r>
                <a:r>
                  <a:rPr lang="en-US" dirty="0">
                    <a:solidFill>
                      <a:srgbClr val="FF0000"/>
                    </a:solidFill>
                  </a:rPr>
                  <a:t>size</a:t>
                </a:r>
                <a:r>
                  <a:rPr lang="en-US" dirty="0"/>
                  <a:t> of one of the inputs</a:t>
                </a:r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doubles, </a:t>
                </a:r>
                <a:r>
                  <a:rPr lang="en-US" u="sng" dirty="0"/>
                  <a:t>twice as many items </a:t>
                </a:r>
                <a:r>
                  <a:rPr lang="en-US" dirty="0"/>
                  <a:t>in the list that’s our input</a:t>
                </a:r>
              </a:p>
              <a:p>
                <a:r>
                  <a:rPr lang="en-US" dirty="0"/>
                  <a:t>But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an input </a:t>
                </a:r>
                <a:r>
                  <a:rPr lang="en-US" dirty="0">
                    <a:solidFill>
                      <a:srgbClr val="FF0000"/>
                    </a:solidFill>
                  </a:rPr>
                  <a:t>value</a:t>
                </a:r>
                <a:r>
                  <a:rPr lang="en-US" dirty="0"/>
                  <a:t> (not a size)</a:t>
                </a:r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doubles, it’s still one integer, </a:t>
                </a:r>
                <a:r>
                  <a:rPr lang="en-US" u="sng" dirty="0"/>
                  <a:t>one input item</a:t>
                </a:r>
              </a:p>
              <a:p>
                <a:pPr lvl="1"/>
                <a:r>
                  <a:rPr lang="en-US" dirty="0"/>
                  <a:t>But the amount of work grows </a:t>
                </a:r>
              </a:p>
              <a:p>
                <a:pPr lvl="1"/>
                <a:r>
                  <a:rPr lang="en-US" dirty="0"/>
                  <a:t>The complexity depends on the </a:t>
                </a:r>
                <a:r>
                  <a:rPr lang="en-US" u="sng" dirty="0"/>
                  <a:t>size of this single integer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272" t="-2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2698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5F4B22-CA46-BF4C-9EB7-37B3BCA6AA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Size of a Numeric Input-Value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442B9FA-A1DA-064A-8EA7-970A4204B2C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" y="1600200"/>
                <a:ext cx="10972800" cy="5105400"/>
              </a:xfrm>
            </p:spPr>
            <p:txBody>
              <a:bodyPr anchor="t" anchorCtr="0"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US" b="1" dirty="0"/>
                  <a:t>Question: </a:t>
                </a:r>
                <a:r>
                  <a:rPr lang="en-US" dirty="0"/>
                  <a:t>How do we measure the size of an integer?</a:t>
                </a:r>
              </a:p>
              <a:p>
                <a:pPr marL="0" indent="0">
                  <a:buNone/>
                </a:pPr>
                <a:r>
                  <a:rPr lang="en-US" b="1" dirty="0"/>
                  <a:t>Answer: </a:t>
                </a:r>
                <a:r>
                  <a:rPr lang="en-US" dirty="0"/>
                  <a:t>the number of bits to represent it.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b="1" dirty="0"/>
                  <a:t>Example:</a:t>
                </a:r>
                <a:br>
                  <a:rPr lang="en-US" dirty="0"/>
                </a:br>
                <a:r>
                  <a:rPr lang="en-US" dirty="0"/>
                  <a:t>The value 4 (decimal) in binary is 100,  so the size of “value 4” is 3.</a:t>
                </a:r>
              </a:p>
              <a:p>
                <a:pPr marL="0" indent="0">
                  <a:buNone/>
                </a:pPr>
                <a:r>
                  <a:rPr lang="en-US" dirty="0"/>
                  <a:t>If the size grows by 1, that’s 4 bits.  With 4 bits, the value could be 1000 or 8 decimal.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Wait, what? Size of input grows by 1, and the value doubles (4 to 8). </a:t>
                </a:r>
                <a:br>
                  <a:rPr lang="en-US" dirty="0"/>
                </a:br>
                <a:r>
                  <a:rPr lang="en-US" dirty="0"/>
                  <a:t>That sounds like exponential!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vs.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442B9FA-A1DA-064A-8EA7-970A4204B2C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1600200"/>
                <a:ext cx="10972800" cy="5105400"/>
              </a:xfrm>
              <a:blipFill>
                <a:blip r:embed="rId2"/>
                <a:stretch>
                  <a:fillRect l="-1387" t="-24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2C61B2-6B6D-414F-8D2D-EC3519CE4D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6469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/>
            <a:r>
              <a:rPr lang="en-US" b="1" dirty="0"/>
              <a:t>Pseudo-Polynomial Time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09600" y="1295400"/>
                <a:ext cx="10972800" cy="5257800"/>
              </a:xfrm>
            </p:spPr>
            <p:txBody>
              <a:bodyPr>
                <a:normAutofit fontScale="70000" lnSpcReduction="20000"/>
              </a:bodyPr>
              <a:lstStyle/>
              <a:p>
                <a:pPr marL="0" indent="0">
                  <a:buNone/>
                </a:pPr>
                <a:r>
                  <a:rPr lang="en-US" dirty="0"/>
                  <a:t>Yes, the </a:t>
                </a:r>
                <a:r>
                  <a:rPr lang="en-US" i="1" dirty="0" err="1"/>
                  <a:t>inputSize</a:t>
                </a:r>
                <a:r>
                  <a:rPr lang="en-US" dirty="0"/>
                  <a:t> (in bits) of value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is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func>
                  </m:oMath>
                </a14:m>
                <a:br>
                  <a:rPr lang="en-US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br>
                  <a:rPr lang="en-US" dirty="0"/>
                </a:br>
                <a:r>
                  <a:rPr lang="en-US" dirty="0"/>
                  <a:t>    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i="1">
                            <a:latin typeface="Cambria Math" panose="02040503050406030204" pitchFamily="18" charset="0"/>
                          </a:rPr>
                          <m:t>𝑖𝑛𝑝𝑢𝑡𝑆𝑖𝑧𝑒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func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  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𝑖𝑛𝑝𝑢𝑡𝑆𝑖𝑧𝑒</m:t>
                        </m:r>
                      </m:sup>
                    </m:sSup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     So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𝑖𝑛𝑝𝑢𝑡𝑆𝑖𝑧𝑒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𝑖𝑛𝑝𝑢𝑡𝑆𝑖𝑧𝑒</m:t>
                        </m:r>
                      </m:sup>
                    </m:sSup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sz="4400" dirty="0"/>
                  <a:t>G</a:t>
                </a:r>
                <a:r>
                  <a:rPr lang="en-US" sz="4100" b="1" dirty="0"/>
                  <a:t>errymandering’s run-time is </a:t>
                </a:r>
                <a:r>
                  <a:rPr lang="en-US" sz="4100" b="1" u="sng" dirty="0"/>
                  <a:t>exponential</a:t>
                </a:r>
                <a:r>
                  <a:rPr lang="en-US" sz="4100" b="1" dirty="0"/>
                  <a:t> because of </a:t>
                </a:r>
                <a:r>
                  <a:rPr lang="en-US" sz="4100" b="1" i="1" dirty="0">
                    <a:solidFill>
                      <a:srgbClr val="FF0000"/>
                    </a:solidFill>
                  </a:rPr>
                  <a:t>size</a:t>
                </a:r>
                <a:r>
                  <a:rPr lang="en-US" sz="4100" b="1" dirty="0"/>
                  <a:t> of input </a:t>
                </a:r>
                <a14:m>
                  <m:oMath xmlns:m="http://schemas.openxmlformats.org/officeDocument/2006/math">
                    <m:r>
                      <a:rPr lang="en-US" sz="4100" b="1" i="1" dirty="0" smtClean="0">
                        <a:solidFill>
                          <a:schemeClr val="tx1"/>
                        </a:solidFill>
                        <a:latin typeface="Cambria Math"/>
                      </a:rPr>
                      <m:t>𝒎</m:t>
                    </m:r>
                  </m:oMath>
                </a14:m>
                <a:endParaRPr lang="en-US" sz="4100" b="1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Because run-time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solidFill>
                          <a:srgbClr val="FF0000"/>
                        </a:solidFill>
                        <a:latin typeface="Cambria Math"/>
                      </a:rPr>
                      <m:t>Θ</m:t>
                    </m:r>
                    <m:d>
                      <m:d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𝑛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4</m:t>
                            </m:r>
                          </m:sup>
                        </m:sSup>
                        <m:sSup>
                          <m:sSupPr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𝑚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/>
                  <a:t> written in terms of the </a:t>
                </a:r>
                <a:r>
                  <a:rPr lang="en-US" i="1" dirty="0">
                    <a:solidFill>
                      <a:srgbClr val="7030A0"/>
                    </a:solidFill>
                  </a:rPr>
                  <a:t>value </a:t>
                </a:r>
                <a:r>
                  <a:rPr lang="en-US" dirty="0">
                    <a:solidFill>
                      <a:srgbClr val="7030A0"/>
                    </a:solidFill>
                  </a:rPr>
                  <a:t>of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7030A0"/>
                        </a:solidFill>
                        <a:latin typeface="Cambria Math"/>
                      </a:rPr>
                      <m:t>𝑚</m:t>
                    </m:r>
                  </m:oMath>
                </a14:m>
                <a:r>
                  <a:rPr lang="en-US" dirty="0"/>
                  <a:t>, not the </a:t>
                </a:r>
                <a:r>
                  <a:rPr lang="en-US" i="1" dirty="0">
                    <a:solidFill>
                      <a:srgbClr val="FF0000"/>
                    </a:solidFill>
                  </a:rPr>
                  <a:t>size</a:t>
                </a:r>
                <a:r>
                  <a:rPr lang="en-US" dirty="0">
                    <a:solidFill>
                      <a:srgbClr val="FF0000"/>
                    </a:solidFill>
                  </a:rPr>
                  <a:t>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/>
                      </a:rPr>
                      <m:t>𝑚</m:t>
                    </m:r>
                  </m:oMath>
                </a14:m>
                <a:endParaRPr lang="en-US" b="0" dirty="0">
                  <a:solidFill>
                    <a:srgbClr val="FF0000"/>
                  </a:solidFill>
                </a:endParaRPr>
              </a:p>
              <a:p>
                <a:r>
                  <a:rPr lang="en-US" dirty="0"/>
                  <a:t>Input size is really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func>
                  </m:oMath>
                </a14:m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This is called </a:t>
                </a:r>
                <a:r>
                  <a:rPr lang="en-US" b="1" dirty="0"/>
                  <a:t>pseudo-polynomial time </a:t>
                </a:r>
                <a:r>
                  <a:rPr lang="en-US" dirty="0"/>
                  <a:t>(</a:t>
                </a:r>
                <a:r>
                  <a:rPr lang="en-US" sz="2900" dirty="0">
                    <a:hlinkClick r:id="rId2"/>
                  </a:rPr>
                  <a:t>https://en.wikipedia.org/wiki/Pseudo-polynomial_time</a:t>
                </a:r>
                <a:r>
                  <a:rPr lang="en-US" dirty="0"/>
                  <a:t>)</a:t>
                </a:r>
              </a:p>
              <a:p>
                <a:pPr marL="0" indent="0">
                  <a:buNone/>
                </a:pPr>
                <a:r>
                  <a:rPr lang="en-US" dirty="0"/>
                  <a:t>We’ve seen others like this!   Knapsack DP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and Coin-changing DP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1295400"/>
                <a:ext cx="10972800" cy="5257800"/>
              </a:xfrm>
              <a:blipFill>
                <a:blip r:embed="rId3"/>
                <a:stretch>
                  <a:fillRect l="-13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5621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C44A5A9-2766-7740-AB57-1BBF665C0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3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55D8B5-F799-174C-8E5A-383459BD89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04800"/>
            <a:ext cx="6083300" cy="341630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FA58285-1900-E347-84D5-FCC2A59874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9532" y="1057963"/>
            <a:ext cx="6083300" cy="341630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210A1DA-D199-4548-849D-207F24C303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1175" y="1731729"/>
            <a:ext cx="6618650" cy="4175640"/>
          </a:xfrm>
          <a:prstGeom prst="rect">
            <a:avLst/>
          </a:prstGeom>
        </p:spPr>
      </p:pic>
      <p:pic>
        <p:nvPicPr>
          <p:cNvPr id="10" name="Picture 9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2B5F6C47-81E1-D349-B8E0-5243DF57289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2072178"/>
            <a:ext cx="4993725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001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According to the Supreme Court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US" dirty="0"/>
              <a:t>Gerrymandering cannot be used to:</a:t>
            </a:r>
          </a:p>
          <a:p>
            <a:pPr lvl="1"/>
            <a:r>
              <a:rPr lang="en-US" dirty="0"/>
              <a:t>Disadvantage racial/ethnic/religious groups</a:t>
            </a:r>
          </a:p>
          <a:p>
            <a:r>
              <a:rPr lang="en-US" dirty="0"/>
              <a:t>It can be used to:</a:t>
            </a:r>
          </a:p>
          <a:p>
            <a:pPr lvl="1"/>
            <a:r>
              <a:rPr lang="en-US" dirty="0"/>
              <a:t>Disadvantage political parties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364114-9191-5B4C-A3A3-FC4F6B00BB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467" y="4033002"/>
            <a:ext cx="4509873" cy="253268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5BF7C3D-5EBF-3846-AB7C-28A4622420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4033002"/>
            <a:ext cx="4509873" cy="253268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16660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Gerrymandering Today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5</a:t>
            </a:fld>
            <a:endParaRPr lang="en-US"/>
          </a:p>
        </p:txBody>
      </p:sp>
      <p:pic>
        <p:nvPicPr>
          <p:cNvPr id="4100" name="Picture 4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76400"/>
            <a:ext cx="6096000" cy="403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s://i.pinimg.com/originals/29/73/b9/2973b92de077b8fd2d339e3c3f788226.jpg">
            <a:extLst>
              <a:ext uri="{FF2B5EF4-FFF2-40B4-BE49-F238E27FC236}">
                <a16:creationId xmlns:a16="http://schemas.microsoft.com/office/drawing/2014/main" id="{C275915E-7BFC-CA47-8E09-7425A3922B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2927" y="2471593"/>
            <a:ext cx="6096000" cy="400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33010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 5</a:t>
            </a:r>
            <a:r>
              <a:rPr lang="en-US" baseline="30000" dirty="0"/>
              <a:t>th</a:t>
            </a:r>
            <a:r>
              <a:rPr lang="en-US" dirty="0"/>
              <a:t> Congressional District (2020)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44C95F3-3D06-9F48-8531-B09941F6FD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368182"/>
            <a:ext cx="11277600" cy="4988169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B805FACB-76BC-C448-A04F-F6BDCE76BF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893420"/>
            <a:ext cx="2844800" cy="3937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0319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8E7C55-1F03-CD42-A664-D33ED03DD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 5</a:t>
            </a:r>
            <a:r>
              <a:rPr lang="en-US" baseline="30000" dirty="0"/>
              <a:t>th</a:t>
            </a:r>
            <a:r>
              <a:rPr lang="en-US" dirty="0"/>
              <a:t> District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2B9F68-7C5F-C24C-9BF0-BF4D40D349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D472B1-7810-4E49-B1F7-84F698C865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2305" y="1319914"/>
            <a:ext cx="9740095" cy="46589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E55A172-DBF2-1449-AE23-D9E63BDC31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337"/>
          <a:stretch/>
        </p:blipFill>
        <p:spPr>
          <a:xfrm>
            <a:off x="1171549" y="1458368"/>
            <a:ext cx="3103191" cy="141922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5E409F1-41B3-2E4B-86E4-6D8A8DD3458B}"/>
              </a:ext>
            </a:extLst>
          </p:cNvPr>
          <p:cNvSpPr/>
          <p:nvPr/>
        </p:nvSpPr>
        <p:spPr>
          <a:xfrm>
            <a:off x="1171551" y="1793549"/>
            <a:ext cx="1398494" cy="486148"/>
          </a:xfrm>
          <a:prstGeom prst="rect">
            <a:avLst/>
          </a:prstGeom>
          <a:solidFill>
            <a:srgbClr val="CF22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18EA0E7-3B3A-0947-9F66-684322915995}"/>
              </a:ext>
            </a:extLst>
          </p:cNvPr>
          <p:cNvSpPr/>
          <p:nvPr/>
        </p:nvSpPr>
        <p:spPr>
          <a:xfrm>
            <a:off x="1171549" y="2296413"/>
            <a:ext cx="1398495" cy="4861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198919-54DA-5742-8FBD-1304A73B7628}"/>
              </a:ext>
            </a:extLst>
          </p:cNvPr>
          <p:cNvSpPr txBox="1"/>
          <p:nvPr/>
        </p:nvSpPr>
        <p:spPr>
          <a:xfrm>
            <a:off x="4876800" y="2322071"/>
            <a:ext cx="18774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2018 Election</a:t>
            </a:r>
          </a:p>
        </p:txBody>
      </p:sp>
    </p:spTree>
    <p:extLst>
      <p:ext uri="{BB962C8B-B14F-4D97-AF65-F5344CB8AC3E}">
        <p14:creationId xmlns:p14="http://schemas.microsoft.com/office/powerpoint/2010/main" val="5267557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97EEAE-E358-FE4A-A68F-27373A9895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5</a:t>
            </a:r>
            <a:r>
              <a:rPr lang="en-US" baseline="30000" dirty="0"/>
              <a:t>th</a:t>
            </a:r>
            <a:r>
              <a:rPr lang="en-US" dirty="0"/>
              <a:t> District 2020 HR Results</a:t>
            </a:r>
          </a:p>
        </p:txBody>
      </p:sp>
      <p:pic>
        <p:nvPicPr>
          <p:cNvPr id="6" name="Content Placeholder 5" descr="Chart, map&#10;&#10;Description automatically generated">
            <a:extLst>
              <a:ext uri="{FF2B5EF4-FFF2-40B4-BE49-F238E27FC236}">
                <a16:creationId xmlns:a16="http://schemas.microsoft.com/office/drawing/2014/main" id="{81B10C51-3984-2E4A-BD5B-6DB2CE1F3A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1558636"/>
            <a:ext cx="9039269" cy="4980277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F725FD-A04B-4F49-BACE-BEC76546E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9739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BAEFAF-251F-EB41-B301-70FFE4BA4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b="1" dirty="0"/>
              <a:t>Some Thinking Before 2012 VA Congressional Redistricting</a:t>
            </a:r>
          </a:p>
        </p:txBody>
      </p:sp>
      <p:pic>
        <p:nvPicPr>
          <p:cNvPr id="6" name="Content Placeholder 5" descr="Map&#10;&#10;Description automatically generated">
            <a:extLst>
              <a:ext uri="{FF2B5EF4-FFF2-40B4-BE49-F238E27FC236}">
                <a16:creationId xmlns:a16="http://schemas.microsoft.com/office/drawing/2014/main" id="{4F02B5CC-DA78-614A-830A-BAFDBED61A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219200"/>
            <a:ext cx="10992384" cy="498475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ECD93F-4953-1E43-B70A-DFC173707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ADE50-950A-4D58-BFB2-FA2C6A8B385D}" type="slidenum">
              <a:rPr lang="en-US" smtClean="0"/>
              <a:t>9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0E2A53-88A1-8346-8447-7AC47BCC9039}"/>
              </a:ext>
            </a:extLst>
          </p:cNvPr>
          <p:cNvSpPr txBox="1"/>
          <p:nvPr/>
        </p:nvSpPr>
        <p:spPr>
          <a:xfrm>
            <a:off x="1345407" y="6329341"/>
            <a:ext cx="9335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From: “Incumbents, not voters, shaping Virginia’s congressional districts.” Washington Post, 2011</a:t>
            </a:r>
          </a:p>
        </p:txBody>
      </p:sp>
    </p:spTree>
    <p:extLst>
      <p:ext uri="{BB962C8B-B14F-4D97-AF65-F5344CB8AC3E}">
        <p14:creationId xmlns:p14="http://schemas.microsoft.com/office/powerpoint/2010/main" val="2385149562"/>
      </p:ext>
    </p:extLst>
  </p:cSld>
  <p:clrMapOvr>
    <a:masterClrMapping/>
  </p:clrMapOvr>
</p:sld>
</file>

<file path=ppt/theme/theme1.xml><?xml version="1.0" encoding="utf-8"?>
<a:theme xmlns:a="http://schemas.openxmlformats.org/drawingml/2006/main" name="CS4102-SlimGray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S4102-SlimGray" id="{0C9D6FD0-6105-1D4A-B9A3-9200ED4C5EEE}" vid="{94664388-EB31-D042-8A81-6F2F7AEB9E9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CS4102-SlimGray</Template>
  <TotalTime>19566</TotalTime>
  <Words>1735</Words>
  <Application>Microsoft Macintosh PowerPoint</Application>
  <PresentationFormat>Widescreen</PresentationFormat>
  <Paragraphs>320</Paragraphs>
  <Slides>29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Helvetica Neue Thin</vt:lpstr>
      <vt:lpstr>Helvetica Neue</vt:lpstr>
      <vt:lpstr>Calibri</vt:lpstr>
      <vt:lpstr>Cambria Math</vt:lpstr>
      <vt:lpstr>Arial</vt:lpstr>
      <vt:lpstr>CS4102-SlimGray</vt:lpstr>
      <vt:lpstr>CS4102 Algorithms Spring 2021 – Floryan and Horton</vt:lpstr>
      <vt:lpstr>Gerrymandering</vt:lpstr>
      <vt:lpstr>PowerPoint Presentation</vt:lpstr>
      <vt:lpstr>According to the Supreme Court</vt:lpstr>
      <vt:lpstr>Gerrymandering Today</vt:lpstr>
      <vt:lpstr>VA 5th Congressional District (2020)</vt:lpstr>
      <vt:lpstr>VA 5th District</vt:lpstr>
      <vt:lpstr>5th District 2020 HR Results</vt:lpstr>
      <vt:lpstr>Some Thinking Before 2012 VA Congressional Redistricting</vt:lpstr>
      <vt:lpstr>Political Reality and 2012 VA Congressional Redistricting</vt:lpstr>
      <vt:lpstr>Seriously?</vt:lpstr>
      <vt:lpstr>VA State Senate District 25 (2020)</vt:lpstr>
      <vt:lpstr>VA State Senate District 25 (2020)</vt:lpstr>
      <vt:lpstr>VA State Senate District 25 (2020)</vt:lpstr>
      <vt:lpstr>PowerPoint Presentation</vt:lpstr>
      <vt:lpstr>An Algorithm to Gerrymander</vt:lpstr>
      <vt:lpstr>How does it work?</vt:lpstr>
      <vt:lpstr>Gerrymandering Problem Statement</vt:lpstr>
      <vt:lpstr>Dynamic Programming</vt:lpstr>
      <vt:lpstr>Dynamic Programming</vt:lpstr>
      <vt:lpstr>Consider the last precinct</vt:lpstr>
      <vt:lpstr>Define Recursive Structure</vt:lpstr>
      <vt:lpstr>Two ways to satisfy S(j,k,x,y):</vt:lpstr>
      <vt:lpstr>Final Algorithm</vt:lpstr>
      <vt:lpstr>Run-Time</vt:lpstr>
      <vt:lpstr>Can We Visualize this 4D “Table”?</vt:lpstr>
      <vt:lpstr>Θ(n^4 m^2)</vt:lpstr>
      <vt:lpstr>Size of a Numeric Input-Value</vt:lpstr>
      <vt:lpstr>Pseudo-Polynomial Time</vt:lpstr>
    </vt:vector>
  </TitlesOfParts>
  <Company>UVA SEAS Computer Science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njb2b</dc:creator>
  <cp:lastModifiedBy>Horton, Tom (tbh3f)</cp:lastModifiedBy>
  <cp:revision>1667</cp:revision>
  <dcterms:created xsi:type="dcterms:W3CDTF">2017-08-21T20:54:06Z</dcterms:created>
  <dcterms:modified xsi:type="dcterms:W3CDTF">2021-04-13T03:54:00Z</dcterms:modified>
</cp:coreProperties>
</file>